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sldIdLst>
    <p:sldId id="256" r:id="rId2"/>
    <p:sldId id="282" r:id="rId3"/>
    <p:sldId id="1094" r:id="rId4"/>
    <p:sldId id="1125" r:id="rId5"/>
    <p:sldId id="1109" r:id="rId6"/>
    <p:sldId id="1123" r:id="rId7"/>
    <p:sldId id="1124" r:id="rId8"/>
    <p:sldId id="1126" r:id="rId9"/>
    <p:sldId id="1132" r:id="rId10"/>
    <p:sldId id="1121" r:id="rId11"/>
    <p:sldId id="1115" r:id="rId12"/>
    <p:sldId id="1127" r:id="rId13"/>
    <p:sldId id="1128" r:id="rId14"/>
    <p:sldId id="1129" r:id="rId15"/>
    <p:sldId id="1130" r:id="rId16"/>
    <p:sldId id="1131" r:id="rId17"/>
    <p:sldId id="602" r:id="rId18"/>
    <p:sldId id="273" r:id="rId19"/>
    <p:sldId id="274" r:id="rId20"/>
    <p:sldId id="275" r:id="rId21"/>
    <p:sldId id="27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94"/>
            <p14:sldId id="1125"/>
            <p14:sldId id="1109"/>
            <p14:sldId id="1123"/>
            <p14:sldId id="1124"/>
            <p14:sldId id="1126"/>
            <p14:sldId id="1132"/>
            <p14:sldId id="1121"/>
            <p14:sldId id="1115"/>
            <p14:sldId id="1127"/>
            <p14:sldId id="1128"/>
            <p14:sldId id="1129"/>
            <p14:sldId id="1130"/>
            <p14:sldId id="1131"/>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28" autoAdjust="0"/>
    <p:restoredTop sz="96447" autoAdjust="0"/>
  </p:normalViewPr>
  <p:slideViewPr>
    <p:cSldViewPr snapToGrid="0">
      <p:cViewPr varScale="1">
        <p:scale>
          <a:sx n="114" d="100"/>
          <a:sy n="114" d="100"/>
        </p:scale>
        <p:origin x="642"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Adaptive algorithms for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Adaptive algorithms for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Adaptive algorithms for 1st-order initial-value problems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Adaptive algorithms for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Adaptive algorithms for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Adaptive algorithms for 1st-order initial-value problems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Adaptive algorithms for 1st-order initial-value problems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Adaptive algorithms for 1st-order initial-value problems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Adaptive algorithms for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Adaptive algorithms for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Adaptive algorithms for 1st-order initial-value problems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8.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0.wmf"/><Relationship Id="rId5" Type="http://schemas.openxmlformats.org/officeDocument/2006/relationships/oleObject" Target="../embeddings/oleObject22.bin"/><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3.wmf"/><Relationship Id="rId3" Type="http://schemas.openxmlformats.org/officeDocument/2006/relationships/audio" Target="../media/media4.m4a"/><Relationship Id="rId7" Type="http://schemas.openxmlformats.org/officeDocument/2006/relationships/image" Target="../media/image10.wmf"/><Relationship Id="rId12" Type="http://schemas.openxmlformats.org/officeDocument/2006/relationships/oleObject" Target="../embeddings/oleObject4.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oleObject" Target="../embeddings/oleObject1.bin"/><Relationship Id="rId11" Type="http://schemas.openxmlformats.org/officeDocument/2006/relationships/image" Target="../media/image12.wmf"/><Relationship Id="rId5" Type="http://schemas.openxmlformats.org/officeDocument/2006/relationships/image" Target="../media/image9.png"/><Relationship Id="rId10"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11.wmf"/><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6.wmf"/><Relationship Id="rId3" Type="http://schemas.openxmlformats.org/officeDocument/2006/relationships/audio" Target="../media/media5.m4a"/><Relationship Id="rId7" Type="http://schemas.openxmlformats.org/officeDocument/2006/relationships/image" Target="../media/image11.wmf"/><Relationship Id="rId12" Type="http://schemas.openxmlformats.org/officeDocument/2006/relationships/oleObject" Target="../embeddings/oleObject8.bin"/><Relationship Id="rId2" Type="http://schemas.microsoft.com/office/2007/relationships/media" Target="../media/media5.m4a"/><Relationship Id="rId16" Type="http://schemas.openxmlformats.org/officeDocument/2006/relationships/image" Target="../media/image8.png"/><Relationship Id="rId1" Type="http://schemas.openxmlformats.org/officeDocument/2006/relationships/tags" Target="../tags/tag3.x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image" Target="../media/image9.png"/><Relationship Id="rId15" Type="http://schemas.openxmlformats.org/officeDocument/2006/relationships/image" Target="../media/image10.wmf"/><Relationship Id="rId10" Type="http://schemas.openxmlformats.org/officeDocument/2006/relationships/oleObject" Target="../embeddings/oleObject7.bin"/><Relationship Id="rId4" Type="http://schemas.openxmlformats.org/officeDocument/2006/relationships/slideLayout" Target="../slideLayouts/slideLayout2.xml"/><Relationship Id="rId9" Type="http://schemas.openxmlformats.org/officeDocument/2006/relationships/image" Target="../media/image14.wmf"/><Relationship Id="rId14" Type="http://schemas.openxmlformats.org/officeDocument/2006/relationships/oleObject" Target="../embeddings/oleObject9.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15.wmf"/><Relationship Id="rId18"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image" Target="../media/image17.wmf"/><Relationship Id="rId12" Type="http://schemas.openxmlformats.org/officeDocument/2006/relationships/oleObject" Target="../embeddings/oleObject13.bin"/><Relationship Id="rId17" Type="http://schemas.openxmlformats.org/officeDocument/2006/relationships/image" Target="../media/image19.wmf"/><Relationship Id="rId2" Type="http://schemas.microsoft.com/office/2007/relationships/media" Target="../media/media6.m4a"/><Relationship Id="rId16" Type="http://schemas.openxmlformats.org/officeDocument/2006/relationships/oleObject" Target="../embeddings/oleObject15.bin"/><Relationship Id="rId1" Type="http://schemas.openxmlformats.org/officeDocument/2006/relationships/tags" Target="../tags/tag4.xml"/><Relationship Id="rId6" Type="http://schemas.openxmlformats.org/officeDocument/2006/relationships/oleObject" Target="../embeddings/oleObject10.bin"/><Relationship Id="rId11" Type="http://schemas.openxmlformats.org/officeDocument/2006/relationships/image" Target="../media/image14.wmf"/><Relationship Id="rId5" Type="http://schemas.openxmlformats.org/officeDocument/2006/relationships/image" Target="../media/image9.png"/><Relationship Id="rId15" Type="http://schemas.openxmlformats.org/officeDocument/2006/relationships/image" Target="../media/image16.wmf"/><Relationship Id="rId10" Type="http://schemas.openxmlformats.org/officeDocument/2006/relationships/oleObject" Target="../embeddings/oleObject12.bin"/><Relationship Id="rId4" Type="http://schemas.openxmlformats.org/officeDocument/2006/relationships/slideLayout" Target="../slideLayouts/slideLayout2.xml"/><Relationship Id="rId9" Type="http://schemas.openxmlformats.org/officeDocument/2006/relationships/image" Target="../media/image18.wmf"/><Relationship Id="rId14" Type="http://schemas.openxmlformats.org/officeDocument/2006/relationships/oleObject" Target="../embeddings/oleObject14.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15.wmf"/><Relationship Id="rId18"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image" Target="../media/image17.wmf"/><Relationship Id="rId12" Type="http://schemas.openxmlformats.org/officeDocument/2006/relationships/oleObject" Target="../embeddings/oleObject19.bin"/><Relationship Id="rId17" Type="http://schemas.openxmlformats.org/officeDocument/2006/relationships/image" Target="../media/image19.wmf"/><Relationship Id="rId2" Type="http://schemas.microsoft.com/office/2007/relationships/media" Target="../media/media7.m4a"/><Relationship Id="rId16" Type="http://schemas.openxmlformats.org/officeDocument/2006/relationships/oleObject" Target="../embeddings/oleObject21.bin"/><Relationship Id="rId1" Type="http://schemas.openxmlformats.org/officeDocument/2006/relationships/tags" Target="../tags/tag5.xml"/><Relationship Id="rId6" Type="http://schemas.openxmlformats.org/officeDocument/2006/relationships/oleObject" Target="../embeddings/oleObject16.bin"/><Relationship Id="rId11" Type="http://schemas.openxmlformats.org/officeDocument/2006/relationships/image" Target="../media/image14.wmf"/><Relationship Id="rId5" Type="http://schemas.openxmlformats.org/officeDocument/2006/relationships/image" Target="../media/image9.png"/><Relationship Id="rId15" Type="http://schemas.openxmlformats.org/officeDocument/2006/relationships/image" Target="../media/image16.wmf"/><Relationship Id="rId10" Type="http://schemas.openxmlformats.org/officeDocument/2006/relationships/oleObject" Target="../embeddings/oleObject18.bin"/><Relationship Id="rId4" Type="http://schemas.openxmlformats.org/officeDocument/2006/relationships/slideLayout" Target="../slideLayouts/slideLayout2.xml"/><Relationship Id="rId9" Type="http://schemas.openxmlformats.org/officeDocument/2006/relationships/image" Target="../media/image18.wmf"/><Relationship Id="rId14" Type="http://schemas.openxmlformats.org/officeDocument/2006/relationships/oleObject" Target="../embeddings/oleObject20.bin"/></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8391088" cy="1470025"/>
          </a:xfrm>
        </p:spPr>
        <p:txBody>
          <a:bodyPr/>
          <a:lstStyle/>
          <a:p>
            <a:r>
              <a:rPr lang="en-US" dirty="0"/>
              <a:t>Adaptive techniques for approximating solutions to 1</a:t>
            </a:r>
            <a:r>
              <a:rPr lang="en-US" baseline="30000" dirty="0"/>
              <a:t>st</a:t>
            </a:r>
            <a:r>
              <a:rPr lang="en-US" dirty="0"/>
              <a:t>-order initial-value problems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CA317281-5933-423F-B283-96507E794D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2502"/>
    </mc:Choice>
    <mc:Fallback>
      <p:transition spd="slow" advTm="1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Looking ahead</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We will look at two adaptive algorithms:</a:t>
            </a:r>
          </a:p>
          <a:p>
            <a:pPr lvl="1"/>
            <a:r>
              <a:rPr lang="en-US" dirty="0"/>
              <a:t>In order to introduce this concept,</a:t>
            </a:r>
            <a:br>
              <a:rPr lang="en-US" dirty="0"/>
            </a:br>
            <a:r>
              <a:rPr lang="en-US" dirty="0"/>
              <a:t>	we will look at using both Euler and </a:t>
            </a:r>
            <a:r>
              <a:rPr lang="en-US" dirty="0" err="1"/>
              <a:t>Heun</a:t>
            </a:r>
            <a:endParaRPr lang="en-US" dirty="0"/>
          </a:p>
          <a:p>
            <a:pPr lvl="1"/>
            <a:r>
              <a:rPr lang="en-US" dirty="0"/>
              <a:t>The second algorithm is the </a:t>
            </a:r>
            <a:r>
              <a:rPr lang="en-US" dirty="0" err="1"/>
              <a:t>Dormand</a:t>
            </a:r>
            <a:r>
              <a:rPr lang="en-US" dirty="0"/>
              <a:t>-Prince algorithm</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Adaptive algorithms for 1st-order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16" name="Audio 15">
            <a:hlinkClick r:id="" action="ppaction://media"/>
            <a:extLst>
              <a:ext uri="{FF2B5EF4-FFF2-40B4-BE49-F238E27FC236}">
                <a16:creationId xmlns:a16="http://schemas.microsoft.com/office/drawing/2014/main" id="{D7A0E1E4-FD22-4863-8AF6-AF7DE71BB67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4113528"/>
      </p:ext>
    </p:extLst>
  </p:cSld>
  <p:clrMapOvr>
    <a:masterClrMapping/>
  </p:clrMapOvr>
  <mc:AlternateContent xmlns:mc="http://schemas.openxmlformats.org/markup-compatibility/2006">
    <mc:Choice xmlns:p14="http://schemas.microsoft.com/office/powerpoint/2010/main" Requires="p14">
      <p:transition spd="slow" p14:dur="2000" advTm="62644"/>
    </mc:Choice>
    <mc:Fallback>
      <p:transition spd="slow" advTm="62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Warnings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will determine better values of </a:t>
            </a:r>
            <a:r>
              <a:rPr lang="en-US" i="1" dirty="0">
                <a:latin typeface="Times New Roman" panose="02020603050405020304" pitchFamily="18" charset="0"/>
              </a:rPr>
              <a:t>h</a:t>
            </a:r>
            <a:r>
              <a:rPr lang="en-US" dirty="0"/>
              <a:t>,</a:t>
            </a:r>
            <a:br>
              <a:rPr lang="en-US" dirty="0"/>
            </a:br>
            <a:r>
              <a:rPr lang="en-US" dirty="0"/>
              <a:t>	however, these algorithms will require:</a:t>
            </a:r>
          </a:p>
          <a:p>
            <a:pPr lvl="1"/>
            <a:r>
              <a:rPr lang="en-US" dirty="0"/>
              <a:t>A minimum value of </a:t>
            </a:r>
            <a:r>
              <a:rPr lang="en-US" i="1" dirty="0" err="1">
                <a:latin typeface="Times New Roman" panose="02020603050405020304" pitchFamily="18" charset="0"/>
              </a:rPr>
              <a:t>h</a:t>
            </a:r>
            <a:r>
              <a:rPr lang="en-US" baseline="-25000" dirty="0" err="1">
                <a:latin typeface="Times New Roman" panose="02020603050405020304" pitchFamily="18" charset="0"/>
              </a:rPr>
              <a:t>min</a:t>
            </a:r>
            <a:r>
              <a:rPr lang="en-US" dirty="0"/>
              <a:t> to use</a:t>
            </a:r>
          </a:p>
          <a:p>
            <a:pPr lvl="1"/>
            <a:r>
              <a:rPr lang="en-US" dirty="0"/>
              <a:t>A maximum value of </a:t>
            </a:r>
            <a:r>
              <a:rPr lang="en-US" i="1" dirty="0" err="1">
                <a:latin typeface="Times New Roman" panose="02020603050405020304" pitchFamily="18" charset="0"/>
              </a:rPr>
              <a:t>h</a:t>
            </a:r>
            <a:r>
              <a:rPr lang="en-US" baseline="-25000" dirty="0" err="1">
                <a:latin typeface="Times New Roman" panose="02020603050405020304" pitchFamily="18" charset="0"/>
              </a:rPr>
              <a:t>max</a:t>
            </a:r>
            <a:r>
              <a:rPr lang="en-US" dirty="0"/>
              <a:t> based on the problem at hand</a:t>
            </a:r>
          </a:p>
          <a:p>
            <a:pPr lvl="2"/>
            <a:r>
              <a:rPr lang="en-US" dirty="0"/>
              <a:t>If </a:t>
            </a:r>
            <a:r>
              <a:rPr lang="en-US" i="1" dirty="0">
                <a:latin typeface="Times New Roman" panose="02020603050405020304" pitchFamily="18" charset="0"/>
              </a:rPr>
              <a:t>h</a:t>
            </a:r>
            <a:r>
              <a:rPr lang="en-US" dirty="0"/>
              <a:t> is too large, we may lose detail in the differential equation</a:t>
            </a:r>
          </a:p>
          <a:p>
            <a:pPr lvl="1"/>
            <a:r>
              <a:rPr lang="en-US" dirty="0"/>
              <a:t>An initial value of </a:t>
            </a:r>
            <a:r>
              <a:rPr lang="en-US" i="1" dirty="0">
                <a:latin typeface="Times New Roman" panose="02020603050405020304" pitchFamily="18" charset="0"/>
              </a:rPr>
              <a:t>h</a:t>
            </a:r>
            <a:r>
              <a:rPr lang="en-US" dirty="0"/>
              <a:t> to use</a:t>
            </a:r>
          </a:p>
          <a:p>
            <a:pPr lvl="2"/>
            <a:endParaRPr lang="en-US" sz="1100" dirty="0"/>
          </a:p>
          <a:p>
            <a:pPr lvl="2"/>
            <a:r>
              <a:rPr lang="en-US" dirty="0"/>
              <a:t>We will use                    , the geometric mean</a:t>
            </a:r>
          </a:p>
          <a:p>
            <a:r>
              <a:rPr lang="en-US" dirty="0"/>
              <a:t>Also, while we’d like to get </a:t>
            </a:r>
            <a:r>
              <a:rPr lang="en-US" i="1" dirty="0">
                <a:latin typeface="Times New Roman" panose="02020603050405020304" pitchFamily="18" charset="0"/>
              </a:rPr>
              <a:t>h</a:t>
            </a:r>
            <a:r>
              <a:rPr lang="en-US" dirty="0"/>
              <a:t> to the ideal width,</a:t>
            </a:r>
            <a:br>
              <a:rPr lang="en-US" dirty="0"/>
            </a:br>
            <a:r>
              <a:rPr lang="en-US" dirty="0"/>
              <a:t>	we will be using approximations to change the size of </a:t>
            </a:r>
            <a:r>
              <a:rPr lang="en-US" i="1" dirty="0">
                <a:latin typeface="Times New Roman" panose="02020603050405020304" pitchFamily="18" charset="0"/>
              </a:rPr>
              <a:t>h</a:t>
            </a:r>
            <a:endParaRPr lang="en-US" dirty="0"/>
          </a:p>
          <a:p>
            <a:pPr lvl="1"/>
            <a:r>
              <a:rPr lang="en-US" dirty="0"/>
              <a:t>Again, being conservative:</a:t>
            </a:r>
          </a:p>
          <a:p>
            <a:pPr lvl="2"/>
            <a:r>
              <a:rPr lang="en-US" dirty="0"/>
              <a:t>We will never let </a:t>
            </a:r>
            <a:r>
              <a:rPr lang="en-US" i="1" dirty="0">
                <a:latin typeface="Times New Roman" panose="02020603050405020304" pitchFamily="18" charset="0"/>
              </a:rPr>
              <a:t>h</a:t>
            </a:r>
            <a:r>
              <a:rPr lang="en-US" dirty="0"/>
              <a:t> be more than doubled with any step</a:t>
            </a:r>
          </a:p>
          <a:p>
            <a:pPr lvl="2"/>
            <a:r>
              <a:rPr lang="en-US" dirty="0"/>
              <a:t>We will never let </a:t>
            </a:r>
            <a:r>
              <a:rPr lang="en-US" i="1" dirty="0">
                <a:latin typeface="Times New Roman" panose="02020603050405020304" pitchFamily="18" charset="0"/>
              </a:rPr>
              <a:t>h</a:t>
            </a:r>
            <a:r>
              <a:rPr lang="en-US" dirty="0"/>
              <a:t> be less than halved in any step</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Adaptive algorithms for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24" name="Object 23">
            <a:extLst>
              <a:ext uri="{FF2B5EF4-FFF2-40B4-BE49-F238E27FC236}">
                <a16:creationId xmlns:a16="http://schemas.microsoft.com/office/drawing/2014/main" id="{75D34291-2FC1-4CC4-B60C-460D6CF82E88}"/>
              </a:ext>
            </a:extLst>
          </p:cNvPr>
          <p:cNvGraphicFramePr>
            <a:graphicFrameLocks noChangeAspect="1"/>
          </p:cNvGraphicFramePr>
          <p:nvPr>
            <p:extLst>
              <p:ext uri="{D42A27DB-BD31-4B8C-83A1-F6EECF244321}">
                <p14:modId xmlns:p14="http://schemas.microsoft.com/office/powerpoint/2010/main" val="2615913254"/>
              </p:ext>
            </p:extLst>
          </p:nvPr>
        </p:nvGraphicFramePr>
        <p:xfrm>
          <a:off x="2947332" y="4048999"/>
          <a:ext cx="1103313" cy="473075"/>
        </p:xfrm>
        <a:graphic>
          <a:graphicData uri="http://schemas.openxmlformats.org/presentationml/2006/ole">
            <mc:AlternateContent xmlns:mc="http://schemas.openxmlformats.org/markup-compatibility/2006">
              <mc:Choice xmlns:v="urn:schemas-microsoft-com:vml" Requires="v">
                <p:oleObj name="Equation" r:id="rId5" imgW="622080" imgH="266400" progId="Equation.DSMT4">
                  <p:embed/>
                </p:oleObj>
              </mc:Choice>
              <mc:Fallback>
                <p:oleObj name="Equation" r:id="rId5" imgW="622080" imgH="266400" progId="Equation.DSMT4">
                  <p:embed/>
                  <p:pic>
                    <p:nvPicPr>
                      <p:cNvPr id="34" name="Object 33">
                        <a:extLst>
                          <a:ext uri="{FF2B5EF4-FFF2-40B4-BE49-F238E27FC236}">
                            <a16:creationId xmlns:a16="http://schemas.microsoft.com/office/drawing/2014/main" id="{0FD68038-1F7F-4DE7-B5D7-0C413244B3B1}"/>
                          </a:ext>
                        </a:extLst>
                      </p:cNvPr>
                      <p:cNvPicPr/>
                      <p:nvPr/>
                    </p:nvPicPr>
                    <p:blipFill>
                      <a:blip r:embed="rId6"/>
                      <a:stretch>
                        <a:fillRect/>
                      </a:stretch>
                    </p:blipFill>
                    <p:spPr>
                      <a:xfrm>
                        <a:off x="2947332" y="4048999"/>
                        <a:ext cx="1103313" cy="4730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4FEF2699-C96F-4A72-9481-F60B77B21A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23544192"/>
      </p:ext>
    </p:extLst>
  </p:cSld>
  <p:clrMapOvr>
    <a:masterClrMapping/>
  </p:clrMapOvr>
  <mc:AlternateContent xmlns:mc="http://schemas.openxmlformats.org/markup-compatibility/2006">
    <mc:Choice xmlns:p14="http://schemas.microsoft.com/office/powerpoint/2010/main" Requires="p14">
      <p:transition spd="slow" p14:dur="2000" advTm="234653"/>
    </mc:Choice>
    <mc:Fallback>
      <p:transition spd="slow" advTm="234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Data structures?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What data structures will we use for these algorithms?</a:t>
            </a:r>
          </a:p>
          <a:p>
            <a:pPr lvl="1"/>
            <a:r>
              <a:rPr lang="en-US" dirty="0"/>
              <a:t>Problem: We don’t know how many steps we will require</a:t>
            </a:r>
          </a:p>
          <a:p>
            <a:pPr lvl="1"/>
            <a:r>
              <a:rPr lang="en-US" dirty="0"/>
              <a:t>If we allocate an array, it may occur that:</a:t>
            </a:r>
          </a:p>
          <a:p>
            <a:pPr lvl="2"/>
            <a:r>
              <a:rPr lang="en-US" dirty="0"/>
              <a:t>The array is far too large, so we have wasted memory</a:t>
            </a:r>
          </a:p>
          <a:p>
            <a:pPr lvl="2"/>
            <a:r>
              <a:rPr lang="en-US" dirty="0"/>
              <a:t>The array is too small, and we must allocate a larger array and copy everything over…</a:t>
            </a:r>
          </a:p>
          <a:p>
            <a:pPr lvl="3"/>
            <a:r>
              <a:rPr lang="en-US" dirty="0"/>
              <a:t>Doubling the array capacity may result in O(</a:t>
            </a:r>
            <a:r>
              <a:rPr lang="en-US" i="1" dirty="0"/>
              <a:t>n</a:t>
            </a:r>
            <a:r>
              <a:rPr lang="en-US" dirty="0"/>
              <a:t>) wasted memory</a:t>
            </a:r>
          </a:p>
          <a:p>
            <a:pPr lvl="2"/>
            <a:endParaRPr lang="en-US" dirty="0"/>
          </a:p>
          <a:p>
            <a:pPr lvl="1"/>
            <a:r>
              <a:rPr lang="en-US" dirty="0"/>
              <a:t>Instead, the algorithm will use a data structure that:</a:t>
            </a:r>
          </a:p>
          <a:p>
            <a:pPr lvl="2"/>
            <a:r>
              <a:rPr lang="en-US" dirty="0"/>
              <a:t>Allows O(1) insertions with all operations</a:t>
            </a:r>
          </a:p>
          <a:p>
            <a:pPr lvl="2"/>
            <a:r>
              <a:rPr lang="en-US" dirty="0"/>
              <a:t>Has O(1) wasted memory</a:t>
            </a:r>
          </a:p>
          <a:p>
            <a:pPr lvl="2"/>
            <a:r>
              <a:rPr lang="en-US" dirty="0"/>
              <a:t>That is, a queue!</a:t>
            </a:r>
          </a:p>
          <a:p>
            <a:pPr lvl="1"/>
            <a:r>
              <a:rPr lang="en-US" dirty="0"/>
              <a:t>At the end, we will convert it back to an array</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Adaptive algorithms for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a:p>
        </p:txBody>
      </p:sp>
      <p:pic>
        <p:nvPicPr>
          <p:cNvPr id="6" name="Audio 5">
            <a:hlinkClick r:id="" action="ppaction://media"/>
            <a:extLst>
              <a:ext uri="{FF2B5EF4-FFF2-40B4-BE49-F238E27FC236}">
                <a16:creationId xmlns:a16="http://schemas.microsoft.com/office/drawing/2014/main" id="{D3C5F79F-93AD-46E1-8D5D-36A252F78EB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29033017"/>
      </p:ext>
    </p:extLst>
  </p:cSld>
  <p:clrMapOvr>
    <a:masterClrMapping/>
  </p:clrMapOvr>
  <mc:AlternateContent xmlns:mc="http://schemas.openxmlformats.org/markup-compatibility/2006">
    <mc:Choice xmlns:p14="http://schemas.microsoft.com/office/powerpoint/2010/main" Requires="p14">
      <p:transition spd="slow" p14:dur="2000" advTm="166995"/>
    </mc:Choice>
    <mc:Fallback>
      <p:transition spd="slow" advTm="166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65622-4FEA-4515-AB61-012D220652F1}"/>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E640D460-A851-47ED-9ED3-83DD2C439436}"/>
              </a:ext>
            </a:extLst>
          </p:cNvPr>
          <p:cNvSpPr>
            <a:spLocks noGrp="1"/>
          </p:cNvSpPr>
          <p:nvPr>
            <p:ph idx="1"/>
          </p:nvPr>
        </p:nvSpPr>
        <p:spPr/>
        <p:txBody>
          <a:bodyPr>
            <a:noAutofit/>
          </a:bodyPr>
          <a:lstStyle/>
          <a:p>
            <a:pPr marL="0" indent="0">
              <a:buNone/>
            </a:pPr>
            <a:r>
              <a:rPr lang="en-US" sz="1400" dirty="0">
                <a:latin typeface="Consolas" panose="020B0609020204030204" pitchFamily="49" charset="0"/>
              </a:rPr>
              <a:t>std::tuple&lt;unsigned int, double *, double *, double *&gt; </a:t>
            </a:r>
            <a:r>
              <a:rPr lang="en-US" sz="1400" i="1" dirty="0" err="1">
                <a:latin typeface="Consolas" panose="020B0609020204030204" pitchFamily="49" charset="0"/>
              </a:rPr>
              <a:t>adaptive_algorithm</a:t>
            </a:r>
            <a:r>
              <a:rPr lang="en-US" sz="1400" dirty="0">
                <a:latin typeface="Consolas" panose="020B0609020204030204" pitchFamily="49" charset="0"/>
              </a:rPr>
              <a:t>(</a:t>
            </a:r>
          </a:p>
          <a:p>
            <a:pPr marL="0" indent="0">
              <a:buNone/>
            </a:pPr>
            <a:r>
              <a:rPr lang="en-US" sz="1400" dirty="0">
                <a:latin typeface="Consolas" panose="020B0609020204030204" pitchFamily="49" charset="0"/>
              </a:rPr>
              <a:t>    double f( double t, double y ), std::pair&lt;double, double&gt; </a:t>
            </a:r>
            <a:r>
              <a:rPr lang="en-US" sz="1400" dirty="0" err="1">
                <a:latin typeface="Consolas" panose="020B0609020204030204" pitchFamily="49" charset="0"/>
              </a:rPr>
              <a:t>t_rng</a:t>
            </a:r>
            <a:r>
              <a:rPr lang="en-US" sz="1400" dirty="0">
                <a:latin typeface="Consolas" panose="020B0609020204030204" pitchFamily="49" charset="0"/>
              </a:rPr>
              <a:t>, double y0,</a:t>
            </a:r>
          </a:p>
          <a:p>
            <a:pPr marL="0" indent="0">
              <a:buNone/>
            </a:pPr>
            <a:r>
              <a:rPr lang="en-US" sz="1400" dirty="0">
                <a:latin typeface="Consolas" panose="020B0609020204030204" pitchFamily="49" charset="0"/>
              </a:rPr>
              <a:t>    std::pair&lt;double, double&gt; </a:t>
            </a:r>
            <a:r>
              <a:rPr lang="en-US" sz="1400" dirty="0" err="1">
                <a:latin typeface="Consolas" panose="020B0609020204030204" pitchFamily="49" charset="0"/>
              </a:rPr>
              <a:t>h_rng</a:t>
            </a:r>
            <a:r>
              <a:rPr lang="en-US" sz="1400" dirty="0">
                <a:latin typeface="Consolas" panose="020B0609020204030204" pitchFamily="49" charset="0"/>
              </a:rPr>
              <a:t>, double </a:t>
            </a:r>
            <a:r>
              <a:rPr lang="en-US" sz="1400" dirty="0" err="1">
                <a:latin typeface="Consolas" panose="020B0609020204030204" pitchFamily="49" charset="0"/>
              </a:rPr>
              <a:t>eps_abs</a:t>
            </a:r>
            <a:endParaRPr lang="en-US" sz="1400" dirty="0">
              <a:latin typeface="Consolas" panose="020B0609020204030204" pitchFamily="49" charset="0"/>
            </a:endParaRPr>
          </a:p>
          <a:p>
            <a:pPr marL="0" indent="0">
              <a:buNone/>
            </a:pPr>
            <a:r>
              <a:rPr lang="en-US" sz="1400" dirty="0">
                <a:latin typeface="Consolas" panose="020B0609020204030204" pitchFamily="49" charset="0"/>
              </a:rPr>
              <a:t>) {</a:t>
            </a:r>
          </a:p>
          <a:p>
            <a:pPr marL="0" indent="0">
              <a:buNone/>
            </a:pPr>
            <a:r>
              <a:rPr lang="en-US" sz="1400" dirty="0">
                <a:latin typeface="Consolas" panose="020B0609020204030204" pitchFamily="49" charset="0"/>
              </a:rPr>
              <a:t>    assert( </a:t>
            </a:r>
            <a:r>
              <a:rPr lang="en-US" sz="1400" dirty="0" err="1">
                <a:latin typeface="Consolas" panose="020B0609020204030204" pitchFamily="49" charset="0"/>
              </a:rPr>
              <a:t>h_rng.first</a:t>
            </a:r>
            <a:r>
              <a:rPr lang="en-US" sz="1400" dirty="0">
                <a:latin typeface="Consolas" panose="020B0609020204030204" pitchFamily="49" charset="0"/>
              </a:rPr>
              <a:t> &gt; 0.0 );</a:t>
            </a:r>
          </a:p>
          <a:p>
            <a:pPr marL="0" indent="0">
              <a:buNone/>
            </a:pPr>
            <a:r>
              <a:rPr lang="en-US" sz="1400" dirty="0">
                <a:latin typeface="Consolas" panose="020B0609020204030204" pitchFamily="49" charset="0"/>
              </a:rPr>
              <a:t>    assert( </a:t>
            </a:r>
            <a:r>
              <a:rPr lang="en-US" sz="1400" dirty="0" err="1">
                <a:latin typeface="Consolas" panose="020B0609020204030204" pitchFamily="49" charset="0"/>
              </a:rPr>
              <a:t>h_rng.second</a:t>
            </a:r>
            <a:r>
              <a:rPr lang="en-US" sz="1400" dirty="0">
                <a:latin typeface="Consolas" panose="020B0609020204030204" pitchFamily="49" charset="0"/>
              </a:rPr>
              <a:t> &gt; </a:t>
            </a:r>
            <a:r>
              <a:rPr lang="en-US" sz="1400" dirty="0" err="1">
                <a:latin typeface="Consolas" panose="020B0609020204030204" pitchFamily="49" charset="0"/>
              </a:rPr>
              <a:t>h_rng.first</a:t>
            </a:r>
            <a:r>
              <a:rPr lang="en-US" sz="1400" dirty="0">
                <a:latin typeface="Consolas" panose="020B0609020204030204" pitchFamily="49" charset="0"/>
              </a:rPr>
              <a:t> );</a:t>
            </a:r>
          </a:p>
          <a:p>
            <a:pPr marL="0" indent="0">
              <a:buNone/>
            </a:pPr>
            <a:r>
              <a:rPr lang="en-US" sz="1400" dirty="0">
                <a:latin typeface="Consolas" panose="020B0609020204030204" pitchFamily="49" charset="0"/>
              </a:rPr>
              <a:t>    double h{ std::sqrt( </a:t>
            </a:r>
            <a:r>
              <a:rPr lang="en-US" sz="1400" dirty="0" err="1">
                <a:latin typeface="Consolas" panose="020B0609020204030204" pitchFamily="49" charset="0"/>
              </a:rPr>
              <a:t>h_rng.first</a:t>
            </a:r>
            <a:r>
              <a:rPr lang="en-US" sz="1400" dirty="0">
                <a:latin typeface="Consolas" panose="020B0609020204030204" pitchFamily="49" charset="0"/>
              </a:rPr>
              <a:t> *</a:t>
            </a:r>
            <a:r>
              <a:rPr lang="en-US" sz="1400" dirty="0" err="1">
                <a:latin typeface="Consolas" panose="020B0609020204030204" pitchFamily="49" charset="0"/>
              </a:rPr>
              <a:t>h_rng.second</a:t>
            </a:r>
            <a:r>
              <a:rPr lang="en-US" sz="1400" dirty="0">
                <a:latin typeface="Consolas" panose="020B0609020204030204" pitchFamily="49" charset="0"/>
              </a:rPr>
              <a:t> ) };</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std::queue&lt;double&gt; qt{};</a:t>
            </a:r>
          </a:p>
          <a:p>
            <a:pPr marL="0" indent="0">
              <a:buNone/>
            </a:pPr>
            <a:r>
              <a:rPr lang="en-US" sz="1400" dirty="0">
                <a:latin typeface="Consolas" panose="020B0609020204030204" pitchFamily="49" charset="0"/>
              </a:rPr>
              <a:t>    std::queue&lt;double&gt; </a:t>
            </a:r>
            <a:r>
              <a:rPr lang="en-US" sz="1400" dirty="0" err="1">
                <a:latin typeface="Consolas" panose="020B0609020204030204" pitchFamily="49" charset="0"/>
              </a:rPr>
              <a:t>qy</a:t>
            </a:r>
            <a:r>
              <a:rPr lang="en-US" sz="1400" dirty="0">
                <a:latin typeface="Consolas" panose="020B0609020204030204" pitchFamily="49" charset="0"/>
              </a:rPr>
              <a:t>{};</a:t>
            </a:r>
          </a:p>
          <a:p>
            <a:pPr marL="0" indent="0">
              <a:buNone/>
            </a:pPr>
            <a:r>
              <a:rPr lang="en-US" sz="1400" dirty="0">
                <a:latin typeface="Consolas" panose="020B0609020204030204" pitchFamily="49" charset="0"/>
              </a:rPr>
              <a:t>    std::queue&lt;double&gt; </a:t>
            </a:r>
            <a:r>
              <a:rPr lang="en-US" sz="1400" dirty="0" err="1">
                <a:latin typeface="Consolas" panose="020B0609020204030204" pitchFamily="49" charset="0"/>
              </a:rPr>
              <a:t>qdy</a:t>
            </a:r>
            <a:r>
              <a:rPr lang="en-US" sz="1400" dirty="0">
                <a:latin typeface="Consolas" panose="020B0609020204030204" pitchFamily="49" charset="0"/>
              </a:rPr>
              <a:t>{};</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a:t>
            </a:r>
            <a:r>
              <a:rPr lang="en-US" sz="1400" dirty="0" err="1">
                <a:latin typeface="Consolas" panose="020B0609020204030204" pitchFamily="49" charset="0"/>
              </a:rPr>
              <a:t>qt.push</a:t>
            </a:r>
            <a:r>
              <a:rPr lang="en-US" sz="1400" dirty="0">
                <a:latin typeface="Consolas" panose="020B0609020204030204" pitchFamily="49" charset="0"/>
              </a:rPr>
              <a:t>( </a:t>
            </a:r>
            <a:r>
              <a:rPr lang="en-US" sz="1400" dirty="0" err="1">
                <a:latin typeface="Consolas" panose="020B0609020204030204" pitchFamily="49" charset="0"/>
              </a:rPr>
              <a:t>t_rng.first</a:t>
            </a:r>
            <a:r>
              <a:rPr lang="en-US" sz="1400" dirty="0">
                <a:latin typeface="Consolas" panose="020B0609020204030204" pitchFamily="49" charset="0"/>
              </a:rPr>
              <a:t> );</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qy.push</a:t>
            </a:r>
            <a:r>
              <a:rPr lang="en-US" sz="1400" dirty="0">
                <a:latin typeface="Consolas" panose="020B0609020204030204" pitchFamily="49" charset="0"/>
              </a:rPr>
              <a:t>( y0 );</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qdy.push</a:t>
            </a:r>
            <a:r>
              <a:rPr lang="en-US" sz="1400" dirty="0">
                <a:latin typeface="Consolas" panose="020B0609020204030204" pitchFamily="49" charset="0"/>
              </a:rPr>
              <a:t>( f( </a:t>
            </a:r>
            <a:r>
              <a:rPr lang="en-US" sz="1400" dirty="0" err="1">
                <a:latin typeface="Consolas" panose="020B0609020204030204" pitchFamily="49" charset="0"/>
              </a:rPr>
              <a:t>t_rng.first</a:t>
            </a:r>
            <a:r>
              <a:rPr lang="en-US" sz="1400" dirty="0">
                <a:latin typeface="Consolas" panose="020B0609020204030204" pitchFamily="49" charset="0"/>
              </a:rPr>
              <a:t>, y0 ) );</a:t>
            </a:r>
          </a:p>
        </p:txBody>
      </p:sp>
      <p:sp>
        <p:nvSpPr>
          <p:cNvPr id="4" name="Footer Placeholder 3">
            <a:extLst>
              <a:ext uri="{FF2B5EF4-FFF2-40B4-BE49-F238E27FC236}">
                <a16:creationId xmlns:a16="http://schemas.microsoft.com/office/drawing/2014/main" id="{7DBB1799-C3FE-4CAB-904C-5ECE27EF1BB7}"/>
              </a:ext>
            </a:extLst>
          </p:cNvPr>
          <p:cNvSpPr>
            <a:spLocks noGrp="1"/>
          </p:cNvSpPr>
          <p:nvPr>
            <p:ph type="ftr" sz="quarter" idx="11"/>
          </p:nvPr>
        </p:nvSpPr>
        <p:spPr/>
        <p:txBody>
          <a:bodyPr/>
          <a:lstStyle/>
          <a:p>
            <a:r>
              <a:rPr lang="en-US"/>
              <a:t>Adaptive algorithms for 1st-order initial-value problems</a:t>
            </a:r>
            <a:endParaRPr lang="en-CA" dirty="0"/>
          </a:p>
        </p:txBody>
      </p:sp>
      <p:sp>
        <p:nvSpPr>
          <p:cNvPr id="5" name="Slide Number Placeholder 4">
            <a:extLst>
              <a:ext uri="{FF2B5EF4-FFF2-40B4-BE49-F238E27FC236}">
                <a16:creationId xmlns:a16="http://schemas.microsoft.com/office/drawing/2014/main" id="{25EDB1B3-428D-4822-8531-F0F328EB6987}"/>
              </a:ext>
            </a:extLst>
          </p:cNvPr>
          <p:cNvSpPr>
            <a:spLocks noGrp="1"/>
          </p:cNvSpPr>
          <p:nvPr>
            <p:ph type="sldNum" sz="quarter" idx="12"/>
          </p:nvPr>
        </p:nvSpPr>
        <p:spPr/>
        <p:txBody>
          <a:bodyPr/>
          <a:lstStyle/>
          <a:p>
            <a:fld id="{42EF6DC8-DA9C-4533-8A40-BB00A2545AF8}" type="slidenum">
              <a:rPr lang="en-CA" smtClean="0"/>
              <a:pPr/>
              <a:t>13</a:t>
            </a:fld>
            <a:endParaRPr lang="en-CA"/>
          </a:p>
        </p:txBody>
      </p:sp>
      <p:pic>
        <p:nvPicPr>
          <p:cNvPr id="9" name="Audio 8">
            <a:hlinkClick r:id="" action="ppaction://media"/>
            <a:extLst>
              <a:ext uri="{FF2B5EF4-FFF2-40B4-BE49-F238E27FC236}">
                <a16:creationId xmlns:a16="http://schemas.microsoft.com/office/drawing/2014/main" id="{2E297C39-8BF0-48C4-88F3-03404027A8B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07122478"/>
      </p:ext>
    </p:extLst>
  </p:cSld>
  <p:clrMapOvr>
    <a:masterClrMapping/>
  </p:clrMapOvr>
  <mc:AlternateContent xmlns:mc="http://schemas.openxmlformats.org/markup-compatibility/2006">
    <mc:Choice xmlns:p14="http://schemas.microsoft.com/office/powerpoint/2010/main" Requires="p14">
      <p:transition spd="slow" p14:dur="2000" advTm="118144"/>
    </mc:Choice>
    <mc:Fallback>
      <p:transition spd="slow" advTm="11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65622-4FEA-4515-AB61-012D220652F1}"/>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E640D460-A851-47ED-9ED3-83DD2C439436}"/>
              </a:ext>
            </a:extLst>
          </p:cNvPr>
          <p:cNvSpPr>
            <a:spLocks noGrp="1"/>
          </p:cNvSpPr>
          <p:nvPr>
            <p:ph idx="1"/>
          </p:nvPr>
        </p:nvSpPr>
        <p:spPr/>
        <p:txBody>
          <a:bodyPr>
            <a:noAutofit/>
          </a:bodyPr>
          <a:lstStyle/>
          <a:p>
            <a:pPr marL="0" indent="0">
              <a:buNone/>
            </a:pPr>
            <a:r>
              <a:rPr lang="en-US" sz="1400" dirty="0">
                <a:latin typeface="Consolas" panose="020B0609020204030204" pitchFamily="49" charset="0"/>
              </a:rPr>
              <a:t>    while ( </a:t>
            </a:r>
            <a:r>
              <a:rPr lang="en-US" sz="1400" dirty="0" err="1">
                <a:latin typeface="Consolas" panose="020B0609020204030204" pitchFamily="49" charset="0"/>
              </a:rPr>
              <a:t>qt.back</a:t>
            </a:r>
            <a:r>
              <a:rPr lang="en-US" sz="1400" dirty="0">
                <a:latin typeface="Consolas" panose="020B0609020204030204" pitchFamily="49" charset="0"/>
              </a:rPr>
              <a:t>() &lt; </a:t>
            </a:r>
            <a:r>
              <a:rPr lang="en-US" sz="1400" dirty="0" err="1">
                <a:latin typeface="Consolas" panose="020B0609020204030204" pitchFamily="49" charset="0"/>
              </a:rPr>
              <a:t>t_rng.second</a:t>
            </a:r>
            <a:r>
              <a:rPr lang="en-US" sz="1400" dirty="0">
                <a:latin typeface="Consolas" panose="020B0609020204030204" pitchFamily="49" charset="0"/>
              </a:rPr>
              <a:t> ) {</a:t>
            </a:r>
          </a:p>
          <a:p>
            <a:pPr marL="0" indent="0">
              <a:buNone/>
            </a:pPr>
            <a:r>
              <a:rPr lang="en-US" sz="1400" dirty="0">
                <a:latin typeface="Consolas" panose="020B0609020204030204" pitchFamily="49" charset="0"/>
              </a:rPr>
              <a:t>        bool found{ false };</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do {</a:t>
            </a:r>
          </a:p>
          <a:p>
            <a:pPr marL="0" indent="0">
              <a:buNone/>
            </a:pPr>
            <a:r>
              <a:rPr lang="en-US" sz="1400" dirty="0">
                <a:latin typeface="Consolas" panose="020B0609020204030204" pitchFamily="49" charset="0"/>
              </a:rPr>
              <a:t>            double y{ </a:t>
            </a:r>
            <a:r>
              <a:rPr lang="en-US" sz="1400" dirty="0">
                <a:solidFill>
                  <a:srgbClr val="00B0F0"/>
                </a:solidFill>
                <a:latin typeface="Consolas" panose="020B0609020204030204" pitchFamily="49" charset="0"/>
              </a:rPr>
              <a:t>/* First approximation */</a:t>
            </a:r>
            <a:r>
              <a:rPr lang="en-US" sz="1400" dirty="0">
                <a:latin typeface="Consolas" panose="020B0609020204030204" pitchFamily="49" charset="0"/>
              </a:rPr>
              <a:t> };</a:t>
            </a:r>
          </a:p>
          <a:p>
            <a:pPr marL="0" indent="0">
              <a:buNone/>
            </a:pPr>
            <a:r>
              <a:rPr lang="en-US" sz="1400" dirty="0">
                <a:latin typeface="Consolas" panose="020B0609020204030204" pitchFamily="49" charset="0"/>
              </a:rPr>
              <a:t>            double z{ </a:t>
            </a:r>
            <a:r>
              <a:rPr lang="en-US" sz="1400" dirty="0">
                <a:solidFill>
                  <a:srgbClr val="00B0F0"/>
                </a:solidFill>
                <a:latin typeface="Consolas" panose="020B0609020204030204" pitchFamily="49" charset="0"/>
              </a:rPr>
              <a:t>/* Second (better) approximation */ </a:t>
            </a:r>
            <a:r>
              <a:rPr lang="en-US" sz="1400" dirty="0">
                <a:latin typeface="Consolas" panose="020B0609020204030204" pitchFamily="49" charset="0"/>
              </a:rPr>
              <a:t>};</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double a{ </a:t>
            </a:r>
            <a:r>
              <a:rPr lang="en-US" sz="1400" dirty="0">
                <a:solidFill>
                  <a:srgbClr val="00B0F0"/>
                </a:solidFill>
                <a:latin typeface="Consolas" panose="020B0609020204030204" pitchFamily="49" charset="0"/>
              </a:rPr>
              <a:t>/* Calculate scaling factor for 'h' */</a:t>
            </a:r>
            <a:r>
              <a:rPr lang="en-US" sz="1400" dirty="0">
                <a:latin typeface="Consolas" panose="020B0609020204030204" pitchFamily="49" charset="0"/>
              </a:rPr>
              <a:t> };</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if ( (a &gt; 1.0) || (h == </a:t>
            </a:r>
            <a:r>
              <a:rPr lang="en-US" sz="1400" dirty="0" err="1">
                <a:latin typeface="Consolas" panose="020B0609020204030204" pitchFamily="49" charset="0"/>
              </a:rPr>
              <a:t>h_rng.first</a:t>
            </a:r>
            <a:r>
              <a:rPr lang="en-US" sz="1400" dirty="0">
                <a:latin typeface="Consolas" panose="020B0609020204030204" pitchFamily="49" charset="0"/>
              </a:rPr>
              <a:t>) ) {</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qt.push</a:t>
            </a:r>
            <a:r>
              <a:rPr lang="en-US" sz="1400" dirty="0">
                <a:latin typeface="Consolas" panose="020B0609020204030204" pitchFamily="49" charset="0"/>
              </a:rPr>
              <a:t>( </a:t>
            </a:r>
            <a:r>
              <a:rPr lang="en-US" sz="1400" dirty="0" err="1">
                <a:latin typeface="Consolas" panose="020B0609020204030204" pitchFamily="49" charset="0"/>
              </a:rPr>
              <a:t>qt.back</a:t>
            </a:r>
            <a:r>
              <a:rPr lang="en-US" sz="1400" dirty="0">
                <a:latin typeface="Consolas" panose="020B0609020204030204" pitchFamily="49" charset="0"/>
              </a:rPr>
              <a:t>() + h );</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qy.push</a:t>
            </a:r>
            <a:r>
              <a:rPr lang="en-US" sz="1400" dirty="0">
                <a:latin typeface="Consolas" panose="020B0609020204030204" pitchFamily="49" charset="0"/>
              </a:rPr>
              <a:t>( z );</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qdy.push</a:t>
            </a:r>
            <a:r>
              <a:rPr lang="en-US" sz="1400" dirty="0">
                <a:latin typeface="Consolas" panose="020B0609020204030204" pitchFamily="49" charset="0"/>
              </a:rPr>
              <a:t>( f( </a:t>
            </a:r>
            <a:r>
              <a:rPr lang="en-US" sz="1400" dirty="0" err="1">
                <a:latin typeface="Consolas" panose="020B0609020204030204" pitchFamily="49" charset="0"/>
              </a:rPr>
              <a:t>qt.back</a:t>
            </a:r>
            <a:r>
              <a:rPr lang="en-US" sz="1400" dirty="0">
                <a:latin typeface="Consolas" panose="020B0609020204030204" pitchFamily="49" charset="0"/>
              </a:rPr>
              <a:t>(), z ) );</a:t>
            </a:r>
          </a:p>
          <a:p>
            <a:pPr marL="0" indent="0">
              <a:buNone/>
            </a:pPr>
            <a:r>
              <a:rPr lang="en-US" sz="1400" dirty="0">
                <a:latin typeface="Consolas" panose="020B0609020204030204" pitchFamily="49" charset="0"/>
              </a:rPr>
              <a:t>                found = true;</a:t>
            </a:r>
          </a:p>
          <a:p>
            <a:pPr marL="0" indent="0">
              <a:buNone/>
            </a:pPr>
            <a:r>
              <a:rPr lang="en-US" sz="1400" dirty="0">
                <a:latin typeface="Consolas" panose="020B0609020204030204" pitchFamily="49" charset="0"/>
              </a:rPr>
              <a:t>            }</a:t>
            </a:r>
          </a:p>
        </p:txBody>
      </p:sp>
      <p:sp>
        <p:nvSpPr>
          <p:cNvPr id="4" name="Footer Placeholder 3">
            <a:extLst>
              <a:ext uri="{FF2B5EF4-FFF2-40B4-BE49-F238E27FC236}">
                <a16:creationId xmlns:a16="http://schemas.microsoft.com/office/drawing/2014/main" id="{7DBB1799-C3FE-4CAB-904C-5ECE27EF1BB7}"/>
              </a:ext>
            </a:extLst>
          </p:cNvPr>
          <p:cNvSpPr>
            <a:spLocks noGrp="1"/>
          </p:cNvSpPr>
          <p:nvPr>
            <p:ph type="ftr" sz="quarter" idx="11"/>
          </p:nvPr>
        </p:nvSpPr>
        <p:spPr/>
        <p:txBody>
          <a:bodyPr/>
          <a:lstStyle/>
          <a:p>
            <a:r>
              <a:rPr lang="en-US"/>
              <a:t>Adaptive algorithms for 1st-order initial-value problems</a:t>
            </a:r>
            <a:endParaRPr lang="en-CA" dirty="0"/>
          </a:p>
        </p:txBody>
      </p:sp>
      <p:sp>
        <p:nvSpPr>
          <p:cNvPr id="5" name="Slide Number Placeholder 4">
            <a:extLst>
              <a:ext uri="{FF2B5EF4-FFF2-40B4-BE49-F238E27FC236}">
                <a16:creationId xmlns:a16="http://schemas.microsoft.com/office/drawing/2014/main" id="{25EDB1B3-428D-4822-8531-F0F328EB6987}"/>
              </a:ext>
            </a:extLst>
          </p:cNvPr>
          <p:cNvSpPr>
            <a:spLocks noGrp="1"/>
          </p:cNvSpPr>
          <p:nvPr>
            <p:ph type="sldNum" sz="quarter" idx="12"/>
          </p:nvPr>
        </p:nvSpPr>
        <p:spPr/>
        <p:txBody>
          <a:bodyPr/>
          <a:lstStyle/>
          <a:p>
            <a:fld id="{42EF6DC8-DA9C-4533-8A40-BB00A2545AF8}" type="slidenum">
              <a:rPr lang="en-CA" smtClean="0"/>
              <a:pPr/>
              <a:t>14</a:t>
            </a:fld>
            <a:endParaRPr lang="en-CA"/>
          </a:p>
        </p:txBody>
      </p:sp>
      <p:sp>
        <p:nvSpPr>
          <p:cNvPr id="10" name="TextBox 9">
            <a:extLst>
              <a:ext uri="{FF2B5EF4-FFF2-40B4-BE49-F238E27FC236}">
                <a16:creationId xmlns:a16="http://schemas.microsoft.com/office/drawing/2014/main" id="{16FD822F-6F8B-4BB6-8CE7-CE2061A154E9}"/>
              </a:ext>
            </a:extLst>
          </p:cNvPr>
          <p:cNvSpPr txBox="1"/>
          <p:nvPr/>
        </p:nvSpPr>
        <p:spPr>
          <a:xfrm>
            <a:off x="1237376" y="5974273"/>
            <a:ext cx="4588778" cy="307777"/>
          </a:xfrm>
          <a:prstGeom prst="rect">
            <a:avLst/>
          </a:prstGeom>
          <a:noFill/>
        </p:spPr>
        <p:txBody>
          <a:bodyPr wrap="square">
            <a:spAutoFit/>
          </a:bodyPr>
          <a:lstStyle/>
          <a:p>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while ( !found );</a:t>
            </a:r>
            <a:endParaRPr lang="en-US" dirty="0"/>
          </a:p>
        </p:txBody>
      </p:sp>
      <p:pic>
        <p:nvPicPr>
          <p:cNvPr id="15" name="Audio 14">
            <a:hlinkClick r:id="" action="ppaction://media"/>
            <a:extLst>
              <a:ext uri="{FF2B5EF4-FFF2-40B4-BE49-F238E27FC236}">
                <a16:creationId xmlns:a16="http://schemas.microsoft.com/office/drawing/2014/main" id="{90923AE2-F197-4C75-BA50-D0174488540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39553865"/>
      </p:ext>
    </p:extLst>
  </p:cSld>
  <p:clrMapOvr>
    <a:masterClrMapping/>
  </p:clrMapOvr>
  <mc:AlternateContent xmlns:mc="http://schemas.openxmlformats.org/markup-compatibility/2006">
    <mc:Choice xmlns:p14="http://schemas.microsoft.com/office/powerpoint/2010/main" Requires="p14">
      <p:transition spd="slow" p14:dur="2000" advTm="204671"/>
    </mc:Choice>
    <mc:Fallback>
      <p:transition spd="slow" advTm="204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5"/>
                </p:tgtEl>
              </p:cMediaNode>
            </p:audio>
          </p:childTnLst>
        </p:cTn>
      </p:par>
    </p:tnLst>
    <p:bldLst>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65622-4FEA-4515-AB61-012D220652F1}"/>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E640D460-A851-47ED-9ED3-83DD2C439436}"/>
              </a:ext>
            </a:extLst>
          </p:cNvPr>
          <p:cNvSpPr>
            <a:spLocks noGrp="1"/>
          </p:cNvSpPr>
          <p:nvPr>
            <p:ph idx="1"/>
          </p:nvPr>
        </p:nvSpPr>
        <p:spPr/>
        <p:txBody>
          <a:bodyPr>
            <a:noAutofit/>
          </a:bodyPr>
          <a:lstStyle/>
          <a:p>
            <a:pPr marL="0" indent="0">
              <a:buNone/>
            </a:pPr>
            <a:r>
              <a:rPr lang="en-US" sz="1400" dirty="0">
                <a:latin typeface="Consolas" panose="020B0609020204030204" pitchFamily="49" charset="0"/>
              </a:rPr>
              <a:t>            a *= 0.9;</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if ( a &gt;= 2.0 ) {</a:t>
            </a:r>
          </a:p>
          <a:p>
            <a:pPr marL="0" indent="0">
              <a:buNone/>
            </a:pPr>
            <a:r>
              <a:rPr lang="en-US" sz="1400" dirty="0">
                <a:latin typeface="Consolas" panose="020B0609020204030204" pitchFamily="49" charset="0"/>
              </a:rPr>
              <a:t>                h *= 2.0;</a:t>
            </a:r>
          </a:p>
          <a:p>
            <a:pPr marL="0" indent="0">
              <a:buNone/>
            </a:pPr>
            <a:r>
              <a:rPr lang="en-US" sz="1400" dirty="0">
                <a:latin typeface="Consolas" panose="020B0609020204030204" pitchFamily="49" charset="0"/>
              </a:rPr>
              <a:t>            } else if ( a &lt;= 0.5 ) {</a:t>
            </a:r>
          </a:p>
          <a:p>
            <a:pPr marL="0" indent="0">
              <a:buNone/>
            </a:pPr>
            <a:r>
              <a:rPr lang="en-US" sz="1400" dirty="0">
                <a:latin typeface="Consolas" panose="020B0609020204030204" pitchFamily="49" charset="0"/>
              </a:rPr>
              <a:t>                h *= 0.5;</a:t>
            </a:r>
          </a:p>
          <a:p>
            <a:pPr marL="0" indent="0">
              <a:buNone/>
            </a:pPr>
            <a:r>
              <a:rPr lang="en-US" sz="1400" dirty="0">
                <a:latin typeface="Consolas" panose="020B0609020204030204" pitchFamily="49" charset="0"/>
              </a:rPr>
              <a:t>            } else {</a:t>
            </a:r>
          </a:p>
          <a:p>
            <a:pPr marL="0" indent="0">
              <a:buNone/>
            </a:pPr>
            <a:r>
              <a:rPr lang="en-US" sz="1400" dirty="0">
                <a:latin typeface="Consolas" panose="020B0609020204030204" pitchFamily="49" charset="0"/>
              </a:rPr>
              <a:t>                h *= a;</a:t>
            </a:r>
          </a:p>
          <a:p>
            <a:pPr marL="0" indent="0">
              <a:buNone/>
            </a:pPr>
            <a:r>
              <a:rPr lang="en-US" sz="1400" dirty="0">
                <a:latin typeface="Consolas" panose="020B0609020204030204" pitchFamily="49" charset="0"/>
              </a:rPr>
              <a:t>            }</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if ( h &lt; </a:t>
            </a:r>
            <a:r>
              <a:rPr lang="en-US" sz="1400" dirty="0" err="1">
                <a:latin typeface="Consolas" panose="020B0609020204030204" pitchFamily="49" charset="0"/>
              </a:rPr>
              <a:t>h_rng.first</a:t>
            </a:r>
            <a:r>
              <a:rPr lang="en-US" sz="1400" dirty="0">
                <a:latin typeface="Consolas" panose="020B0609020204030204" pitchFamily="49" charset="0"/>
              </a:rPr>
              <a:t> ) {</a:t>
            </a:r>
          </a:p>
          <a:p>
            <a:pPr marL="0" indent="0">
              <a:buNone/>
            </a:pPr>
            <a:r>
              <a:rPr lang="en-US" sz="1400" dirty="0">
                <a:latin typeface="Consolas" panose="020B0609020204030204" pitchFamily="49" charset="0"/>
              </a:rPr>
              <a:t>                h = </a:t>
            </a:r>
            <a:r>
              <a:rPr lang="en-US" sz="1400" dirty="0" err="1">
                <a:latin typeface="Consolas" panose="020B0609020204030204" pitchFamily="49" charset="0"/>
              </a:rPr>
              <a:t>h_rng.first</a:t>
            </a:r>
            <a:r>
              <a:rPr lang="en-US" sz="1400" dirty="0">
                <a:latin typeface="Consolas" panose="020B0609020204030204" pitchFamily="49" charset="0"/>
              </a:rPr>
              <a:t>;</a:t>
            </a:r>
          </a:p>
          <a:p>
            <a:pPr marL="0" indent="0">
              <a:buNone/>
            </a:pPr>
            <a:r>
              <a:rPr lang="en-US" sz="1400" dirty="0">
                <a:latin typeface="Consolas" panose="020B0609020204030204" pitchFamily="49" charset="0"/>
              </a:rPr>
              <a:t>            } else if ( h &gt; </a:t>
            </a:r>
            <a:r>
              <a:rPr lang="en-US" sz="1400" dirty="0" err="1">
                <a:latin typeface="Consolas" panose="020B0609020204030204" pitchFamily="49" charset="0"/>
              </a:rPr>
              <a:t>h_rng.second</a:t>
            </a:r>
            <a:r>
              <a:rPr lang="en-US" sz="1400" dirty="0">
                <a:latin typeface="Consolas" panose="020B0609020204030204" pitchFamily="49" charset="0"/>
              </a:rPr>
              <a:t> ) {</a:t>
            </a:r>
          </a:p>
          <a:p>
            <a:pPr marL="0" indent="0">
              <a:buNone/>
            </a:pPr>
            <a:r>
              <a:rPr lang="en-US" sz="1400" dirty="0">
                <a:latin typeface="Consolas" panose="020B0609020204030204" pitchFamily="49" charset="0"/>
              </a:rPr>
              <a:t>                h = </a:t>
            </a:r>
            <a:r>
              <a:rPr lang="en-US" sz="1400" dirty="0" err="1">
                <a:latin typeface="Consolas" panose="020B0609020204030204" pitchFamily="49" charset="0"/>
              </a:rPr>
              <a:t>h_rng.second</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p>
          <a:p>
            <a:pPr marL="0" indent="0">
              <a:buNone/>
            </a:pPr>
            <a:r>
              <a:rPr lang="en-US" sz="1400" dirty="0">
                <a:latin typeface="Consolas" panose="020B0609020204030204" pitchFamily="49" charset="0"/>
              </a:rPr>
              <a:t>        } while ( !found );</a:t>
            </a:r>
          </a:p>
          <a:p>
            <a:pPr marL="0" indent="0">
              <a:buNone/>
            </a:pPr>
            <a:r>
              <a:rPr lang="en-US" sz="1400" dirty="0">
                <a:latin typeface="Consolas" panose="020B0609020204030204" pitchFamily="49" charset="0"/>
              </a:rPr>
              <a:t>    }</a:t>
            </a:r>
          </a:p>
        </p:txBody>
      </p:sp>
      <p:sp>
        <p:nvSpPr>
          <p:cNvPr id="4" name="Footer Placeholder 3">
            <a:extLst>
              <a:ext uri="{FF2B5EF4-FFF2-40B4-BE49-F238E27FC236}">
                <a16:creationId xmlns:a16="http://schemas.microsoft.com/office/drawing/2014/main" id="{7DBB1799-C3FE-4CAB-904C-5ECE27EF1BB7}"/>
              </a:ext>
            </a:extLst>
          </p:cNvPr>
          <p:cNvSpPr>
            <a:spLocks noGrp="1"/>
          </p:cNvSpPr>
          <p:nvPr>
            <p:ph type="ftr" sz="quarter" idx="11"/>
          </p:nvPr>
        </p:nvSpPr>
        <p:spPr/>
        <p:txBody>
          <a:bodyPr/>
          <a:lstStyle/>
          <a:p>
            <a:r>
              <a:rPr lang="en-US"/>
              <a:t>Adaptive algorithms for 1st-order initial-value problems</a:t>
            </a:r>
            <a:endParaRPr lang="en-CA" dirty="0"/>
          </a:p>
        </p:txBody>
      </p:sp>
      <p:sp>
        <p:nvSpPr>
          <p:cNvPr id="5" name="Slide Number Placeholder 4">
            <a:extLst>
              <a:ext uri="{FF2B5EF4-FFF2-40B4-BE49-F238E27FC236}">
                <a16:creationId xmlns:a16="http://schemas.microsoft.com/office/drawing/2014/main" id="{25EDB1B3-428D-4822-8531-F0F328EB6987}"/>
              </a:ext>
            </a:extLst>
          </p:cNvPr>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a:extLst>
              <a:ext uri="{FF2B5EF4-FFF2-40B4-BE49-F238E27FC236}">
                <a16:creationId xmlns:a16="http://schemas.microsoft.com/office/drawing/2014/main" id="{DEE0FD96-8FA4-483E-BBCE-5EDD9A16EB7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28759560"/>
      </p:ext>
    </p:extLst>
  </p:cSld>
  <p:clrMapOvr>
    <a:masterClrMapping/>
  </p:clrMapOvr>
  <mc:AlternateContent xmlns:mc="http://schemas.openxmlformats.org/markup-compatibility/2006">
    <mc:Choice xmlns:p14="http://schemas.microsoft.com/office/powerpoint/2010/main" Requires="p14">
      <p:transition spd="slow" p14:dur="2000" advTm="104305"/>
    </mc:Choice>
    <mc:Fallback>
      <p:transition spd="slow" advTm="104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65622-4FEA-4515-AB61-012D220652F1}"/>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E640D460-A851-47ED-9ED3-83DD2C439436}"/>
              </a:ext>
            </a:extLst>
          </p:cNvPr>
          <p:cNvSpPr>
            <a:spLocks noGrp="1"/>
          </p:cNvSpPr>
          <p:nvPr>
            <p:ph idx="1"/>
          </p:nvPr>
        </p:nvSpPr>
        <p:spPr/>
        <p:txBody>
          <a:bodyPr>
            <a:noAutofit/>
          </a:bodyPr>
          <a:lstStyle/>
          <a:p>
            <a:pPr marL="0" indent="0">
              <a:buNone/>
            </a:pPr>
            <a:r>
              <a:rPr lang="en-US" sz="1400" dirty="0">
                <a:latin typeface="Consolas" panose="020B0609020204030204" pitchFamily="49" charset="0"/>
              </a:rPr>
              <a:t>    unsigned int n{ </a:t>
            </a:r>
            <a:r>
              <a:rPr lang="en-US" sz="1400" dirty="0" err="1">
                <a:latin typeface="Consolas" panose="020B0609020204030204" pitchFamily="49" charset="0"/>
              </a:rPr>
              <a:t>static_cast</a:t>
            </a:r>
            <a:r>
              <a:rPr lang="en-US" sz="1400" dirty="0">
                <a:latin typeface="Consolas" panose="020B0609020204030204" pitchFamily="49" charset="0"/>
              </a:rPr>
              <a:t>&lt;unsigned int&gt;( </a:t>
            </a:r>
            <a:r>
              <a:rPr lang="en-US" sz="1400" dirty="0" err="1">
                <a:latin typeface="Consolas" panose="020B0609020204030204" pitchFamily="49" charset="0"/>
              </a:rPr>
              <a:t>qt.size</a:t>
            </a:r>
            <a:r>
              <a:rPr lang="en-US" sz="1400" dirty="0">
                <a:latin typeface="Consolas" panose="020B0609020204030204" pitchFamily="49" charset="0"/>
              </a:rPr>
              <a:t>() ) };</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double  *</a:t>
            </a:r>
            <a:r>
              <a:rPr lang="en-US" sz="1400" dirty="0" err="1">
                <a:latin typeface="Consolas" panose="020B0609020204030204" pitchFamily="49" charset="0"/>
              </a:rPr>
              <a:t>ts</a:t>
            </a:r>
            <a:r>
              <a:rPr lang="en-US" sz="1400" dirty="0">
                <a:latin typeface="Consolas" panose="020B0609020204030204" pitchFamily="49" charset="0"/>
              </a:rPr>
              <a:t> = new double[n];</a:t>
            </a:r>
          </a:p>
          <a:p>
            <a:pPr marL="0" indent="0">
              <a:buNone/>
            </a:pPr>
            <a:r>
              <a:rPr lang="en-US" sz="1400" dirty="0">
                <a:latin typeface="Consolas" panose="020B0609020204030204" pitchFamily="49" charset="0"/>
              </a:rPr>
              <a:t>    double  *</a:t>
            </a:r>
            <a:r>
              <a:rPr lang="en-US" sz="1400" dirty="0" err="1">
                <a:latin typeface="Consolas" panose="020B0609020204030204" pitchFamily="49" charset="0"/>
              </a:rPr>
              <a:t>ys</a:t>
            </a:r>
            <a:r>
              <a:rPr lang="en-US" sz="1400" dirty="0">
                <a:latin typeface="Consolas" panose="020B0609020204030204" pitchFamily="49" charset="0"/>
              </a:rPr>
              <a:t> = new double[n];</a:t>
            </a:r>
          </a:p>
          <a:p>
            <a:pPr marL="0" indent="0">
              <a:buNone/>
            </a:pPr>
            <a:r>
              <a:rPr lang="en-US" sz="1400" dirty="0">
                <a:latin typeface="Consolas" panose="020B0609020204030204" pitchFamily="49" charset="0"/>
              </a:rPr>
              <a:t>    double *</a:t>
            </a:r>
            <a:r>
              <a:rPr lang="en-US" sz="1400" dirty="0" err="1">
                <a:latin typeface="Consolas" panose="020B0609020204030204" pitchFamily="49" charset="0"/>
              </a:rPr>
              <a:t>dys</a:t>
            </a:r>
            <a:r>
              <a:rPr lang="en-US" sz="1400" dirty="0">
                <a:latin typeface="Consolas" panose="020B0609020204030204" pitchFamily="49" charset="0"/>
              </a:rPr>
              <a:t> = new double[n];</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for ( unsigned int k{0}; k &lt; n; ++k ) {</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ts</a:t>
            </a:r>
            <a:r>
              <a:rPr lang="en-US" sz="1400" dirty="0">
                <a:latin typeface="Consolas" panose="020B0609020204030204" pitchFamily="49" charset="0"/>
              </a:rPr>
              <a:t>[k] = </a:t>
            </a:r>
            <a:r>
              <a:rPr lang="en-US" sz="1400" dirty="0" err="1">
                <a:latin typeface="Consolas" panose="020B0609020204030204" pitchFamily="49" charset="0"/>
              </a:rPr>
              <a:t>qt.front</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qt.pop</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ys</a:t>
            </a:r>
            <a:r>
              <a:rPr lang="en-US" sz="1400" dirty="0">
                <a:latin typeface="Consolas" panose="020B0609020204030204" pitchFamily="49" charset="0"/>
              </a:rPr>
              <a:t>[k] = </a:t>
            </a:r>
            <a:r>
              <a:rPr lang="en-US" sz="1400" dirty="0" err="1">
                <a:latin typeface="Consolas" panose="020B0609020204030204" pitchFamily="49" charset="0"/>
              </a:rPr>
              <a:t>qy.front</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qy.pop</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dys</a:t>
            </a:r>
            <a:r>
              <a:rPr lang="en-US" sz="1400" dirty="0">
                <a:latin typeface="Consolas" panose="020B0609020204030204" pitchFamily="49" charset="0"/>
              </a:rPr>
              <a:t>[k] = </a:t>
            </a:r>
            <a:r>
              <a:rPr lang="en-US" sz="1400" dirty="0" err="1">
                <a:latin typeface="Consolas" panose="020B0609020204030204" pitchFamily="49" charset="0"/>
              </a:rPr>
              <a:t>qdy.front</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qdy.pop</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return std::</a:t>
            </a:r>
            <a:r>
              <a:rPr lang="en-US" sz="1400" dirty="0" err="1">
                <a:latin typeface="Consolas" panose="020B0609020204030204" pitchFamily="49" charset="0"/>
              </a:rPr>
              <a:t>make_tuple</a:t>
            </a:r>
            <a:r>
              <a:rPr lang="en-US" sz="1400" dirty="0">
                <a:latin typeface="Consolas" panose="020B0609020204030204" pitchFamily="49" charset="0"/>
              </a:rPr>
              <a:t>( n - 1, </a:t>
            </a:r>
            <a:r>
              <a:rPr lang="en-US" sz="1400" dirty="0" err="1">
                <a:latin typeface="Consolas" panose="020B0609020204030204" pitchFamily="49" charset="0"/>
              </a:rPr>
              <a:t>ts</a:t>
            </a:r>
            <a:r>
              <a:rPr lang="en-US" sz="1400" dirty="0">
                <a:latin typeface="Consolas" panose="020B0609020204030204" pitchFamily="49" charset="0"/>
              </a:rPr>
              <a:t>, </a:t>
            </a:r>
            <a:r>
              <a:rPr lang="en-US" sz="1400" dirty="0" err="1">
                <a:latin typeface="Consolas" panose="020B0609020204030204" pitchFamily="49" charset="0"/>
              </a:rPr>
              <a:t>ys</a:t>
            </a:r>
            <a:r>
              <a:rPr lang="en-US" sz="1400" dirty="0">
                <a:latin typeface="Consolas" panose="020B0609020204030204" pitchFamily="49" charset="0"/>
              </a:rPr>
              <a:t>, </a:t>
            </a:r>
            <a:r>
              <a:rPr lang="en-US" sz="1400" dirty="0" err="1">
                <a:latin typeface="Consolas" panose="020B0609020204030204" pitchFamily="49" charset="0"/>
              </a:rPr>
              <a:t>dys</a:t>
            </a:r>
            <a:r>
              <a:rPr lang="en-US" sz="1400" dirty="0">
                <a:latin typeface="Consolas" panose="020B0609020204030204" pitchFamily="49" charset="0"/>
              </a:rPr>
              <a:t> );</a:t>
            </a:r>
          </a:p>
          <a:p>
            <a:pPr marL="0" indent="0">
              <a:buNone/>
            </a:pPr>
            <a:r>
              <a:rPr lang="en-US" sz="1400" dirty="0">
                <a:latin typeface="Consolas" panose="020B0609020204030204" pitchFamily="49" charset="0"/>
              </a:rPr>
              <a:t>}</a:t>
            </a:r>
          </a:p>
        </p:txBody>
      </p:sp>
      <p:sp>
        <p:nvSpPr>
          <p:cNvPr id="4" name="Footer Placeholder 3">
            <a:extLst>
              <a:ext uri="{FF2B5EF4-FFF2-40B4-BE49-F238E27FC236}">
                <a16:creationId xmlns:a16="http://schemas.microsoft.com/office/drawing/2014/main" id="{7DBB1799-C3FE-4CAB-904C-5ECE27EF1BB7}"/>
              </a:ext>
            </a:extLst>
          </p:cNvPr>
          <p:cNvSpPr>
            <a:spLocks noGrp="1"/>
          </p:cNvSpPr>
          <p:nvPr>
            <p:ph type="ftr" sz="quarter" idx="11"/>
          </p:nvPr>
        </p:nvSpPr>
        <p:spPr/>
        <p:txBody>
          <a:bodyPr/>
          <a:lstStyle/>
          <a:p>
            <a:r>
              <a:rPr lang="en-US"/>
              <a:t>Adaptive algorithms for 1st-order initial-value problems</a:t>
            </a:r>
            <a:endParaRPr lang="en-CA" dirty="0"/>
          </a:p>
        </p:txBody>
      </p:sp>
      <p:sp>
        <p:nvSpPr>
          <p:cNvPr id="5" name="Slide Number Placeholder 4">
            <a:extLst>
              <a:ext uri="{FF2B5EF4-FFF2-40B4-BE49-F238E27FC236}">
                <a16:creationId xmlns:a16="http://schemas.microsoft.com/office/drawing/2014/main" id="{25EDB1B3-428D-4822-8531-F0F328EB6987}"/>
              </a:ext>
            </a:extLst>
          </p:cNvPr>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EF12D045-11FB-4B30-8ECF-381F572A53E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24780983"/>
      </p:ext>
    </p:extLst>
  </p:cSld>
  <p:clrMapOvr>
    <a:masterClrMapping/>
  </p:clrMapOvr>
  <mc:AlternateContent xmlns:mc="http://schemas.openxmlformats.org/markup-compatibility/2006">
    <mc:Choice xmlns:p14="http://schemas.microsoft.com/office/powerpoint/2010/main" Requires="p14">
      <p:transition spd="slow" p14:dur="2000" advTm="109878"/>
    </mc:Choice>
    <mc:Fallback>
      <p:transition spd="slow" advTm="10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what an adaptive </a:t>
            </a:r>
            <a:r>
              <a:rPr lang="en-US" cap="small" dirty="0" err="1"/>
              <a:t>ivp</a:t>
            </a:r>
            <a:r>
              <a:rPr lang="en-US" dirty="0"/>
              <a:t> solver is</a:t>
            </a:r>
          </a:p>
          <a:p>
            <a:pPr lvl="1"/>
            <a:r>
              <a:rPr lang="en-US" dirty="0"/>
              <a:t>Know we will use two different approximations</a:t>
            </a:r>
          </a:p>
          <a:p>
            <a:pPr lvl="2"/>
            <a:r>
              <a:rPr lang="en-US" dirty="0"/>
              <a:t>The better approximation allows us to estimate the error</a:t>
            </a:r>
            <a:br>
              <a:rPr lang="en-US" dirty="0"/>
            </a:br>
            <a:r>
              <a:rPr lang="en-US" dirty="0"/>
              <a:t>of the worse approximation</a:t>
            </a:r>
          </a:p>
          <a:p>
            <a:pPr lvl="1"/>
            <a:r>
              <a:rPr lang="en-US" dirty="0"/>
              <a:t>Are aware we will introduce an Euler-</a:t>
            </a:r>
            <a:r>
              <a:rPr lang="en-US" dirty="0" err="1"/>
              <a:t>Heun</a:t>
            </a:r>
            <a:r>
              <a:rPr lang="en-US" dirty="0"/>
              <a:t> adaptive algorithm,</a:t>
            </a:r>
            <a:br>
              <a:rPr lang="en-US" dirty="0"/>
            </a:br>
            <a:r>
              <a:rPr lang="en-US" dirty="0"/>
              <a:t>	and then we will describe the </a:t>
            </a:r>
            <a:r>
              <a:rPr lang="en-US" dirty="0" err="1"/>
              <a:t>Dormand</a:t>
            </a:r>
            <a:r>
              <a:rPr lang="en-US" dirty="0"/>
              <a:t>-Prince method</a:t>
            </a:r>
          </a:p>
          <a:p>
            <a:pPr lvl="1"/>
            <a:r>
              <a:rPr lang="en-US" dirty="0"/>
              <a:t>Understand that this will allow us to dynamically change the value of </a:t>
            </a:r>
            <a:r>
              <a:rPr lang="en-US" i="1" dirty="0"/>
              <a:t>h</a:t>
            </a:r>
            <a:endParaRPr lang="en-US" dirty="0"/>
          </a:p>
          <a:p>
            <a:pPr lvl="1"/>
            <a:r>
              <a:rPr lang="en-US" dirty="0"/>
              <a:t>Understand there are restrictions to both the magnitude of </a:t>
            </a:r>
            <a:r>
              <a:rPr lang="en-US" i="1" dirty="0"/>
              <a:t>h</a:t>
            </a:r>
            <a:r>
              <a:rPr lang="en-US" dirty="0"/>
              <a:t> and restrictions to any changes to </a:t>
            </a:r>
            <a:r>
              <a:rPr lang="en-US" i="1" dirty="0"/>
              <a:t>h</a:t>
            </a:r>
            <a:endParaRPr lang="en-US" dirty="0"/>
          </a:p>
          <a:p>
            <a:pPr lvl="1"/>
            <a:r>
              <a:rPr lang="en-US" dirty="0"/>
              <a:t>Are aware of data structure issues in implementations</a:t>
            </a:r>
          </a:p>
        </p:txBody>
      </p:sp>
      <p:sp>
        <p:nvSpPr>
          <p:cNvPr id="4" name="Footer Placeholder 3"/>
          <p:cNvSpPr>
            <a:spLocks noGrp="1"/>
          </p:cNvSpPr>
          <p:nvPr>
            <p:ph type="ftr" sz="quarter" idx="11"/>
          </p:nvPr>
        </p:nvSpPr>
        <p:spPr/>
        <p:txBody>
          <a:bodyPr/>
          <a:lstStyle/>
          <a:p>
            <a:r>
              <a:rPr lang="en-US"/>
              <a:t>Adaptive algorithms for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a:extLst>
              <a:ext uri="{FF2B5EF4-FFF2-40B4-BE49-F238E27FC236}">
                <a16:creationId xmlns:a16="http://schemas.microsoft.com/office/drawing/2014/main" id="{AAC21EF7-FFFC-427D-B672-CBE5DBABA01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76629"/>
    </mc:Choice>
    <mc:Fallback>
      <p:transition spd="slow" advTm="76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https://en.wikipedia.org/wiki/Adaptive_algorithm</a:t>
            </a:r>
          </a:p>
          <a:p>
            <a:pPr marL="0" indent="0">
              <a:buNone/>
            </a:pPr>
            <a:r>
              <a:rPr lang="en-US" dirty="0"/>
              <a:t>[2]	https://en.wikipedia.org/wiki/Adaptive_step_size</a:t>
            </a:r>
          </a:p>
        </p:txBody>
      </p:sp>
      <p:sp>
        <p:nvSpPr>
          <p:cNvPr id="4" name="Footer Placeholder 3"/>
          <p:cNvSpPr>
            <a:spLocks noGrp="1"/>
          </p:cNvSpPr>
          <p:nvPr>
            <p:ph type="ftr" sz="quarter" idx="11"/>
          </p:nvPr>
        </p:nvSpPr>
        <p:spPr/>
        <p:txBody>
          <a:bodyPr/>
          <a:lstStyle/>
          <a:p>
            <a:r>
              <a:rPr lang="en-US"/>
              <a:t>Adaptive algorithms for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Adaptive algorithms for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772400" cy="4525963"/>
          </a:xfrm>
        </p:spPr>
        <p:txBody>
          <a:bodyPr/>
          <a:lstStyle/>
          <a:p>
            <a:r>
              <a:rPr lang="en-US" dirty="0"/>
              <a:t>In this topic, we will</a:t>
            </a:r>
          </a:p>
          <a:p>
            <a:pPr lvl="1"/>
            <a:r>
              <a:rPr lang="en-US" dirty="0"/>
              <a:t>Describe adaptive algorithms for initial-value problem (</a:t>
            </a:r>
            <a:r>
              <a:rPr lang="en-US" cap="small" dirty="0" err="1"/>
              <a:t>ivp</a:t>
            </a:r>
            <a:r>
              <a:rPr lang="en-US" dirty="0"/>
              <a:t>) solvers</a:t>
            </a:r>
          </a:p>
          <a:p>
            <a:pPr lvl="1"/>
            <a:r>
              <a:rPr lang="en-US" dirty="0"/>
              <a:t>List the algorithms we will see in this topic</a:t>
            </a:r>
          </a:p>
          <a:p>
            <a:pPr lvl="1"/>
            <a:r>
              <a:rPr lang="en-US" dirty="0"/>
              <a:t>Discuss making dynamic changes to the step size</a:t>
            </a:r>
          </a:p>
          <a:p>
            <a:pPr lvl="2"/>
            <a:r>
              <a:rPr lang="en-US" dirty="0"/>
              <a:t>This will include limitations</a:t>
            </a:r>
          </a:p>
          <a:p>
            <a:pPr lvl="1"/>
            <a:r>
              <a:rPr lang="en-US" dirty="0"/>
              <a:t>Discuss appropriate data structures for such algorithms</a:t>
            </a:r>
          </a:p>
        </p:txBody>
      </p:sp>
      <p:sp>
        <p:nvSpPr>
          <p:cNvPr id="4" name="Footer Placeholder 3"/>
          <p:cNvSpPr>
            <a:spLocks noGrp="1"/>
          </p:cNvSpPr>
          <p:nvPr>
            <p:ph type="ftr" sz="quarter" idx="11"/>
          </p:nvPr>
        </p:nvSpPr>
        <p:spPr/>
        <p:txBody>
          <a:bodyPr/>
          <a:lstStyle/>
          <a:p>
            <a:r>
              <a:rPr lang="en-US"/>
              <a:t>Adaptive algorithms for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a:extLst>
              <a:ext uri="{FF2B5EF4-FFF2-40B4-BE49-F238E27FC236}">
                <a16:creationId xmlns:a16="http://schemas.microsoft.com/office/drawing/2014/main" id="{07AC7DE0-2406-420D-B3A4-E029EFB1F0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55037"/>
    </mc:Choice>
    <mc:Fallback>
      <p:transition spd="slow" advTm="5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Adaptive algorithms for 1st-order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20</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Adaptive algorithms for 1st-order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Iterative methods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351240" cy="4525963"/>
          </a:xfrm>
        </p:spPr>
        <p:txBody>
          <a:bodyPr/>
          <a:lstStyle/>
          <a:p>
            <a:r>
              <a:rPr lang="en-US" dirty="0"/>
              <a:t>In order to estimate the error, previously</a:t>
            </a:r>
            <a:br>
              <a:rPr lang="en-US" dirty="0"/>
            </a:br>
            <a:r>
              <a:rPr lang="en-US" dirty="0"/>
              <a:t>	we had to approximate the solution with </a:t>
            </a:r>
            <a:r>
              <a:rPr lang="en-US" i="1" dirty="0">
                <a:latin typeface="Times New Roman" panose="02020603050405020304" pitchFamily="18" charset="0"/>
              </a:rPr>
              <a:t>n</a:t>
            </a:r>
            <a:r>
              <a:rPr lang="en-US" dirty="0"/>
              <a:t> points,</a:t>
            </a:r>
            <a:br>
              <a:rPr lang="en-US" dirty="0"/>
            </a:br>
            <a:r>
              <a:rPr lang="en-US" dirty="0"/>
              <a:t>	and then again with </a:t>
            </a:r>
            <a:r>
              <a:rPr lang="en-US" dirty="0">
                <a:latin typeface="Times New Roman" panose="02020603050405020304" pitchFamily="18" charset="0"/>
              </a:rPr>
              <a:t>2</a:t>
            </a:r>
            <a:r>
              <a:rPr lang="en-US" i="1" dirty="0">
                <a:latin typeface="Times New Roman" panose="02020603050405020304" pitchFamily="18" charset="0"/>
              </a:rPr>
              <a:t>n</a:t>
            </a:r>
            <a:r>
              <a:rPr lang="en-US" dirty="0"/>
              <a:t> points</a:t>
            </a:r>
          </a:p>
          <a:p>
            <a:pPr lvl="1"/>
            <a:r>
              <a:rPr lang="en-US" dirty="0"/>
              <a:t>Our error analysis suggested the error should drop by </a:t>
            </a:r>
            <a:r>
              <a:rPr lang="en-US" i="1" dirty="0">
                <a:latin typeface="Times New Roman" panose="02020603050405020304" pitchFamily="18" charset="0"/>
              </a:rPr>
              <a:t>h</a:t>
            </a:r>
            <a:r>
              <a:rPr lang="en-US" dirty="0"/>
              <a:t>, </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t> or </a:t>
            </a:r>
            <a:r>
              <a:rPr lang="en-US" i="1" dirty="0">
                <a:latin typeface="Times New Roman" panose="02020603050405020304" pitchFamily="18" charset="0"/>
              </a:rPr>
              <a:t>h</a:t>
            </a:r>
            <a:r>
              <a:rPr lang="en-US" baseline="30000" dirty="0">
                <a:latin typeface="Times New Roman" panose="02020603050405020304" pitchFamily="18" charset="0"/>
              </a:rPr>
              <a:t>4</a:t>
            </a:r>
            <a:r>
              <a:rPr lang="en-US" dirty="0"/>
              <a:t>, depending on the algorithm</a:t>
            </a:r>
          </a:p>
          <a:p>
            <a:pPr lvl="1"/>
            <a:endParaRPr lang="en-US" dirty="0">
              <a:solidFill>
                <a:prstClr val="white"/>
              </a:solidFill>
            </a:endParaRPr>
          </a:p>
          <a:p>
            <a:r>
              <a:rPr lang="en-US" dirty="0">
                <a:solidFill>
                  <a:prstClr val="white"/>
                </a:solidFill>
              </a:rPr>
              <a:t>This potentially requires us to do a significant amount of work!</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Adaptive algorithms for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10" name="Audio 9">
            <a:hlinkClick r:id="" action="ppaction://media"/>
            <a:extLst>
              <a:ext uri="{FF2B5EF4-FFF2-40B4-BE49-F238E27FC236}">
                <a16:creationId xmlns:a16="http://schemas.microsoft.com/office/drawing/2014/main" id="{99C9DB9F-3C94-4477-9FA9-66A02E84492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mc:Choice xmlns:p14="http://schemas.microsoft.com/office/powerpoint/2010/main" Requires="p14">
      <p:transition spd="slow" p14:dur="2000" advTm="66205"/>
    </mc:Choice>
    <mc:Fallback>
      <p:transition spd="slow" advTm="66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BB11354-EEA2-4789-9398-96D40D35B1E0}"/>
              </a:ext>
            </a:extLst>
          </p:cNvPr>
          <p:cNvPicPr>
            <a:picLocks noChangeAspect="1"/>
          </p:cNvPicPr>
          <p:nvPr/>
        </p:nvPicPr>
        <p:blipFill>
          <a:blip r:embed="rId5"/>
          <a:stretch>
            <a:fillRect/>
          </a:stretch>
        </p:blipFill>
        <p:spPr>
          <a:xfrm>
            <a:off x="2920767" y="3087149"/>
            <a:ext cx="3962400" cy="3657600"/>
          </a:xfrm>
          <a:prstGeom prst="rect">
            <a:avLst/>
          </a:prstGeom>
        </p:spPr>
      </p:pic>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Adaptive techniques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Instead, we will use the following approach:</a:t>
            </a:r>
          </a:p>
          <a:p>
            <a:pPr lvl="1"/>
            <a:r>
              <a:rPr lang="en-US" dirty="0"/>
              <a:t>At each step,</a:t>
            </a:r>
            <a:br>
              <a:rPr lang="en-US" dirty="0"/>
            </a:br>
            <a:r>
              <a:rPr lang="en-US" dirty="0"/>
              <a:t>	we will try to estimate the error of the next approximation</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Adaptive algorithms for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sp>
        <p:nvSpPr>
          <p:cNvPr id="8" name="Oval 7">
            <a:extLst>
              <a:ext uri="{FF2B5EF4-FFF2-40B4-BE49-F238E27FC236}">
                <a16:creationId xmlns:a16="http://schemas.microsoft.com/office/drawing/2014/main" id="{EE6FD6FB-263F-437C-8F97-F3A9EE9DE83E}"/>
              </a:ext>
            </a:extLst>
          </p:cNvPr>
          <p:cNvSpPr/>
          <p:nvPr/>
        </p:nvSpPr>
        <p:spPr>
          <a:xfrm>
            <a:off x="4413939" y="396007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Oval 10">
            <a:extLst>
              <a:ext uri="{FF2B5EF4-FFF2-40B4-BE49-F238E27FC236}">
                <a16:creationId xmlns:a16="http://schemas.microsoft.com/office/drawing/2014/main" id="{A3A98910-10E8-49EE-818A-A911F483E0FF}"/>
              </a:ext>
            </a:extLst>
          </p:cNvPr>
          <p:cNvSpPr/>
          <p:nvPr/>
        </p:nvSpPr>
        <p:spPr>
          <a:xfrm>
            <a:off x="5640604" y="387144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aphicFrame>
        <p:nvGraphicFramePr>
          <p:cNvPr id="13" name="Object 12">
            <a:extLst>
              <a:ext uri="{FF2B5EF4-FFF2-40B4-BE49-F238E27FC236}">
                <a16:creationId xmlns:a16="http://schemas.microsoft.com/office/drawing/2014/main" id="{ADB185ED-77BB-4F40-ADB8-BD32F4916CAB}"/>
              </a:ext>
            </a:extLst>
          </p:cNvPr>
          <p:cNvGraphicFramePr>
            <a:graphicFrameLocks noChangeAspect="1"/>
          </p:cNvGraphicFramePr>
          <p:nvPr/>
        </p:nvGraphicFramePr>
        <p:xfrm>
          <a:off x="3911367" y="3495730"/>
          <a:ext cx="990600" cy="373063"/>
        </p:xfrm>
        <a:graphic>
          <a:graphicData uri="http://schemas.openxmlformats.org/presentationml/2006/ole">
            <mc:AlternateContent xmlns:mc="http://schemas.openxmlformats.org/markup-compatibility/2006">
              <mc:Choice xmlns:v="urn:schemas-microsoft-com:vml" Requires="v">
                <p:oleObj name="Equation" r:id="rId6" imgW="672840" imgH="253800" progId="Equation.DSMT4">
                  <p:embed/>
                </p:oleObj>
              </mc:Choice>
              <mc:Fallback>
                <p:oleObj name="Equation" r:id="rId6" imgW="672840" imgH="253800" progId="Equation.DSMT4">
                  <p:embed/>
                  <p:pic>
                    <p:nvPicPr>
                      <p:cNvPr id="13" name="Object 12">
                        <a:extLst>
                          <a:ext uri="{FF2B5EF4-FFF2-40B4-BE49-F238E27FC236}">
                            <a16:creationId xmlns:a16="http://schemas.microsoft.com/office/drawing/2014/main" id="{ADB185ED-77BB-4F40-ADB8-BD32F4916CAB}"/>
                          </a:ext>
                        </a:extLst>
                      </p:cNvPr>
                      <p:cNvPicPr/>
                      <p:nvPr/>
                    </p:nvPicPr>
                    <p:blipFill>
                      <a:blip r:embed="rId7"/>
                      <a:stretch>
                        <a:fillRect/>
                      </a:stretch>
                    </p:blipFill>
                    <p:spPr>
                      <a:xfrm>
                        <a:off x="3911367" y="3495730"/>
                        <a:ext cx="990600" cy="373063"/>
                      </a:xfrm>
                      <a:prstGeom prst="rect">
                        <a:avLst/>
                      </a:prstGeom>
                    </p:spPr>
                  </p:pic>
                </p:oleObj>
              </mc:Fallback>
            </mc:AlternateContent>
          </a:graphicData>
        </a:graphic>
      </p:graphicFrame>
      <p:cxnSp>
        <p:nvCxnSpPr>
          <p:cNvPr id="16" name="Straight Connector 15">
            <a:extLst>
              <a:ext uri="{FF2B5EF4-FFF2-40B4-BE49-F238E27FC236}">
                <a16:creationId xmlns:a16="http://schemas.microsoft.com/office/drawing/2014/main" id="{7A7C0273-BE2D-4786-A76E-1B34690BA039}"/>
              </a:ext>
            </a:extLst>
          </p:cNvPr>
          <p:cNvCxnSpPr>
            <a:cxnSpLocks/>
          </p:cNvCxnSpPr>
          <p:nvPr/>
        </p:nvCxnSpPr>
        <p:spPr>
          <a:xfrm>
            <a:off x="4451270" y="4848469"/>
            <a:ext cx="0" cy="1556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8" name="Object 17">
            <a:extLst>
              <a:ext uri="{FF2B5EF4-FFF2-40B4-BE49-F238E27FC236}">
                <a16:creationId xmlns:a16="http://schemas.microsoft.com/office/drawing/2014/main" id="{BCFD0D36-B86F-43B4-8634-93020B75B92F}"/>
              </a:ext>
            </a:extLst>
          </p:cNvPr>
          <p:cNvGraphicFramePr>
            <a:graphicFrameLocks noChangeAspect="1"/>
          </p:cNvGraphicFramePr>
          <p:nvPr/>
        </p:nvGraphicFramePr>
        <p:xfrm>
          <a:off x="4401905" y="5018030"/>
          <a:ext cx="204787" cy="334962"/>
        </p:xfrm>
        <a:graphic>
          <a:graphicData uri="http://schemas.openxmlformats.org/presentationml/2006/ole">
            <mc:AlternateContent xmlns:mc="http://schemas.openxmlformats.org/markup-compatibility/2006">
              <mc:Choice xmlns:v="urn:schemas-microsoft-com:vml" Requires="v">
                <p:oleObj name="Equation" r:id="rId8" imgW="139680" imgH="228600" progId="Equation.DSMT4">
                  <p:embed/>
                </p:oleObj>
              </mc:Choice>
              <mc:Fallback>
                <p:oleObj name="Equation" r:id="rId8" imgW="139680" imgH="228600" progId="Equation.DSMT4">
                  <p:embed/>
                  <p:pic>
                    <p:nvPicPr>
                      <p:cNvPr id="18" name="Object 17">
                        <a:extLst>
                          <a:ext uri="{FF2B5EF4-FFF2-40B4-BE49-F238E27FC236}">
                            <a16:creationId xmlns:a16="http://schemas.microsoft.com/office/drawing/2014/main" id="{BCFD0D36-B86F-43B4-8634-93020B75B92F}"/>
                          </a:ext>
                        </a:extLst>
                      </p:cNvPr>
                      <p:cNvPicPr/>
                      <p:nvPr/>
                    </p:nvPicPr>
                    <p:blipFill>
                      <a:blip r:embed="rId9"/>
                      <a:stretch>
                        <a:fillRect/>
                      </a:stretch>
                    </p:blipFill>
                    <p:spPr>
                      <a:xfrm>
                        <a:off x="4401905" y="5018030"/>
                        <a:ext cx="204787" cy="334962"/>
                      </a:xfrm>
                      <a:prstGeom prst="rect">
                        <a:avLst/>
                      </a:prstGeom>
                    </p:spPr>
                  </p:pic>
                </p:oleObj>
              </mc:Fallback>
            </mc:AlternateContent>
          </a:graphicData>
        </a:graphic>
      </p:graphicFrame>
      <p:cxnSp>
        <p:nvCxnSpPr>
          <p:cNvPr id="19" name="Straight Connector 18">
            <a:extLst>
              <a:ext uri="{FF2B5EF4-FFF2-40B4-BE49-F238E27FC236}">
                <a16:creationId xmlns:a16="http://schemas.microsoft.com/office/drawing/2014/main" id="{B6888889-298E-41CB-B58E-26837CD458A3}"/>
              </a:ext>
            </a:extLst>
          </p:cNvPr>
          <p:cNvCxnSpPr>
            <a:cxnSpLocks/>
          </p:cNvCxnSpPr>
          <p:nvPr/>
        </p:nvCxnSpPr>
        <p:spPr>
          <a:xfrm>
            <a:off x="5694240" y="4833089"/>
            <a:ext cx="0" cy="1556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0" name="Object 19">
            <a:extLst>
              <a:ext uri="{FF2B5EF4-FFF2-40B4-BE49-F238E27FC236}">
                <a16:creationId xmlns:a16="http://schemas.microsoft.com/office/drawing/2014/main" id="{A3690E88-8D09-4377-B162-2B991582C361}"/>
              </a:ext>
            </a:extLst>
          </p:cNvPr>
          <p:cNvGraphicFramePr>
            <a:graphicFrameLocks noChangeAspect="1"/>
          </p:cNvGraphicFramePr>
          <p:nvPr/>
        </p:nvGraphicFramePr>
        <p:xfrm>
          <a:off x="5427896" y="5003262"/>
          <a:ext cx="539750" cy="334962"/>
        </p:xfrm>
        <a:graphic>
          <a:graphicData uri="http://schemas.openxmlformats.org/presentationml/2006/ole">
            <mc:AlternateContent xmlns:mc="http://schemas.openxmlformats.org/markup-compatibility/2006">
              <mc:Choice xmlns:v="urn:schemas-microsoft-com:vml" Requires="v">
                <p:oleObj name="Equation" r:id="rId10" imgW="368280" imgH="228600" progId="Equation.DSMT4">
                  <p:embed/>
                </p:oleObj>
              </mc:Choice>
              <mc:Fallback>
                <p:oleObj name="Equation" r:id="rId10" imgW="368280" imgH="228600" progId="Equation.DSMT4">
                  <p:embed/>
                  <p:pic>
                    <p:nvPicPr>
                      <p:cNvPr id="20" name="Object 19">
                        <a:extLst>
                          <a:ext uri="{FF2B5EF4-FFF2-40B4-BE49-F238E27FC236}">
                            <a16:creationId xmlns:a16="http://schemas.microsoft.com/office/drawing/2014/main" id="{A3690E88-8D09-4377-B162-2B991582C361}"/>
                          </a:ext>
                        </a:extLst>
                      </p:cNvPr>
                      <p:cNvPicPr/>
                      <p:nvPr/>
                    </p:nvPicPr>
                    <p:blipFill>
                      <a:blip r:embed="rId11"/>
                      <a:stretch>
                        <a:fillRect/>
                      </a:stretch>
                    </p:blipFill>
                    <p:spPr>
                      <a:xfrm>
                        <a:off x="5427896" y="5003262"/>
                        <a:ext cx="539750" cy="3349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25844530-37F4-493A-B96B-266751858A4C}"/>
              </a:ext>
            </a:extLst>
          </p:cNvPr>
          <p:cNvGraphicFramePr>
            <a:graphicFrameLocks noChangeAspect="1"/>
          </p:cNvGraphicFramePr>
          <p:nvPr/>
        </p:nvGraphicFramePr>
        <p:xfrm>
          <a:off x="5841929" y="3626699"/>
          <a:ext cx="390525" cy="333375"/>
        </p:xfrm>
        <a:graphic>
          <a:graphicData uri="http://schemas.openxmlformats.org/presentationml/2006/ole">
            <mc:AlternateContent xmlns:mc="http://schemas.openxmlformats.org/markup-compatibility/2006">
              <mc:Choice xmlns:v="urn:schemas-microsoft-com:vml" Requires="v">
                <p:oleObj name="Equation" r:id="rId12" imgW="266400" imgH="228600" progId="Equation.DSMT4">
                  <p:embed/>
                </p:oleObj>
              </mc:Choice>
              <mc:Fallback>
                <p:oleObj name="Equation" r:id="rId12" imgW="266400" imgH="228600" progId="Equation.DSMT4">
                  <p:embed/>
                  <p:pic>
                    <p:nvPicPr>
                      <p:cNvPr id="21" name="Object 20">
                        <a:extLst>
                          <a:ext uri="{FF2B5EF4-FFF2-40B4-BE49-F238E27FC236}">
                            <a16:creationId xmlns:a16="http://schemas.microsoft.com/office/drawing/2014/main" id="{25844530-37F4-493A-B96B-266751858A4C}"/>
                          </a:ext>
                        </a:extLst>
                      </p:cNvPr>
                      <p:cNvPicPr/>
                      <p:nvPr/>
                    </p:nvPicPr>
                    <p:blipFill>
                      <a:blip r:embed="rId13"/>
                      <a:stretch>
                        <a:fillRect/>
                      </a:stretch>
                    </p:blipFill>
                    <p:spPr>
                      <a:xfrm>
                        <a:off x="5841929" y="3626699"/>
                        <a:ext cx="390525" cy="3333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1AA02D8C-FCD9-40B1-AF48-7980BF753096}"/>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58783714"/>
      </p:ext>
    </p:extLst>
  </p:cSld>
  <p:clrMapOvr>
    <a:masterClrMapping/>
  </p:clrMapOvr>
  <mc:AlternateContent xmlns:mc="http://schemas.openxmlformats.org/markup-compatibility/2006">
    <mc:Choice xmlns:p14="http://schemas.microsoft.com/office/powerpoint/2010/main" Requires="p14">
      <p:transition spd="slow" p14:dur="2000" advTm="56616"/>
    </mc:Choice>
    <mc:Fallback>
      <p:transition spd="slow" advTm="56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BB11354-EEA2-4789-9398-96D40D35B1E0}"/>
              </a:ext>
            </a:extLst>
          </p:cNvPr>
          <p:cNvPicPr>
            <a:picLocks noChangeAspect="1"/>
          </p:cNvPicPr>
          <p:nvPr/>
        </p:nvPicPr>
        <p:blipFill>
          <a:blip r:embed="rId5"/>
          <a:stretch>
            <a:fillRect/>
          </a:stretch>
        </p:blipFill>
        <p:spPr>
          <a:xfrm>
            <a:off x="2920767" y="3087149"/>
            <a:ext cx="3962400" cy="3657600"/>
          </a:xfrm>
          <a:prstGeom prst="rect">
            <a:avLst/>
          </a:prstGeom>
        </p:spPr>
      </p:pic>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Adaptive techniques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proceed as follows:</a:t>
            </a:r>
          </a:p>
          <a:p>
            <a:pPr lvl="1"/>
            <a:r>
              <a:rPr lang="en-US" dirty="0"/>
              <a:t>Given an approximation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i="1" dirty="0"/>
              <a:t> </a:t>
            </a:r>
            <a:r>
              <a:rPr lang="en-US" dirty="0"/>
              <a:t>at a point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t>,</a:t>
            </a:r>
          </a:p>
          <a:p>
            <a:pPr lvl="2"/>
            <a:r>
              <a:rPr lang="en-US" dirty="0"/>
              <a:t>Use two algorithms, one significantly more precise (</a:t>
            </a:r>
            <a:r>
              <a:rPr lang="en-US" i="1" dirty="0">
                <a:latin typeface="Times New Roman" panose="02020603050405020304" pitchFamily="18" charset="0"/>
              </a:rPr>
              <a:t>z</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t>) than the other (</a:t>
            </a:r>
            <a:r>
              <a:rPr lang="en-US" i="1" dirty="0">
                <a:latin typeface="Times New Roman" panose="02020603050405020304" pitchFamily="18" charset="0"/>
              </a:rPr>
              <a:t>y</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t>)</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Adaptive algorithms for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sp>
        <p:nvSpPr>
          <p:cNvPr id="8" name="Oval 7">
            <a:extLst>
              <a:ext uri="{FF2B5EF4-FFF2-40B4-BE49-F238E27FC236}">
                <a16:creationId xmlns:a16="http://schemas.microsoft.com/office/drawing/2014/main" id="{EE6FD6FB-263F-437C-8F97-F3A9EE9DE83E}"/>
              </a:ext>
            </a:extLst>
          </p:cNvPr>
          <p:cNvSpPr/>
          <p:nvPr/>
        </p:nvSpPr>
        <p:spPr>
          <a:xfrm>
            <a:off x="4413939" y="396007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6" name="Straight Connector 15">
            <a:extLst>
              <a:ext uri="{FF2B5EF4-FFF2-40B4-BE49-F238E27FC236}">
                <a16:creationId xmlns:a16="http://schemas.microsoft.com/office/drawing/2014/main" id="{7A7C0273-BE2D-4786-A76E-1B34690BA039}"/>
              </a:ext>
            </a:extLst>
          </p:cNvPr>
          <p:cNvCxnSpPr>
            <a:cxnSpLocks/>
          </p:cNvCxnSpPr>
          <p:nvPr/>
        </p:nvCxnSpPr>
        <p:spPr>
          <a:xfrm>
            <a:off x="4451270" y="4848469"/>
            <a:ext cx="0" cy="1556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8" name="Object 17">
            <a:extLst>
              <a:ext uri="{FF2B5EF4-FFF2-40B4-BE49-F238E27FC236}">
                <a16:creationId xmlns:a16="http://schemas.microsoft.com/office/drawing/2014/main" id="{BCFD0D36-B86F-43B4-8634-93020B75B92F}"/>
              </a:ext>
            </a:extLst>
          </p:cNvPr>
          <p:cNvGraphicFramePr>
            <a:graphicFrameLocks noChangeAspect="1"/>
          </p:cNvGraphicFramePr>
          <p:nvPr>
            <p:extLst>
              <p:ext uri="{D42A27DB-BD31-4B8C-83A1-F6EECF244321}">
                <p14:modId xmlns:p14="http://schemas.microsoft.com/office/powerpoint/2010/main" val="635259454"/>
              </p:ext>
            </p:extLst>
          </p:nvPr>
        </p:nvGraphicFramePr>
        <p:xfrm>
          <a:off x="4401905" y="5018030"/>
          <a:ext cx="204787" cy="334962"/>
        </p:xfrm>
        <a:graphic>
          <a:graphicData uri="http://schemas.openxmlformats.org/presentationml/2006/ole">
            <mc:AlternateContent xmlns:mc="http://schemas.openxmlformats.org/markup-compatibility/2006">
              <mc:Choice xmlns:v="urn:schemas-microsoft-com:vml" Requires="v">
                <p:oleObj name="Equation" r:id="rId6" imgW="139680" imgH="228600" progId="Equation.DSMT4">
                  <p:embed/>
                </p:oleObj>
              </mc:Choice>
              <mc:Fallback>
                <p:oleObj name="Equation" r:id="rId6" imgW="139680" imgH="228600" progId="Equation.DSMT4">
                  <p:embed/>
                  <p:pic>
                    <p:nvPicPr>
                      <p:cNvPr id="13" name="Object 12">
                        <a:extLst>
                          <a:ext uri="{FF2B5EF4-FFF2-40B4-BE49-F238E27FC236}">
                            <a16:creationId xmlns:a16="http://schemas.microsoft.com/office/drawing/2014/main" id="{ADB185ED-77BB-4F40-ADB8-BD32F4916CAB}"/>
                          </a:ext>
                        </a:extLst>
                      </p:cNvPr>
                      <p:cNvPicPr/>
                      <p:nvPr/>
                    </p:nvPicPr>
                    <p:blipFill>
                      <a:blip r:embed="rId7"/>
                      <a:stretch>
                        <a:fillRect/>
                      </a:stretch>
                    </p:blipFill>
                    <p:spPr>
                      <a:xfrm>
                        <a:off x="4401905" y="5018030"/>
                        <a:ext cx="204787" cy="334962"/>
                      </a:xfrm>
                      <a:prstGeom prst="rect">
                        <a:avLst/>
                      </a:prstGeom>
                    </p:spPr>
                  </p:pic>
                </p:oleObj>
              </mc:Fallback>
            </mc:AlternateContent>
          </a:graphicData>
        </a:graphic>
      </p:graphicFrame>
      <p:sp>
        <p:nvSpPr>
          <p:cNvPr id="24" name="Oval 23">
            <a:extLst>
              <a:ext uri="{FF2B5EF4-FFF2-40B4-BE49-F238E27FC236}">
                <a16:creationId xmlns:a16="http://schemas.microsoft.com/office/drawing/2014/main" id="{F5C88AD4-29C2-4C10-95C5-DDFEC2CCDF10}"/>
              </a:ext>
            </a:extLst>
          </p:cNvPr>
          <p:cNvSpPr/>
          <p:nvPr/>
        </p:nvSpPr>
        <p:spPr>
          <a:xfrm>
            <a:off x="5640604" y="387144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5" name="Oval 24">
            <a:extLst>
              <a:ext uri="{FF2B5EF4-FFF2-40B4-BE49-F238E27FC236}">
                <a16:creationId xmlns:a16="http://schemas.microsoft.com/office/drawing/2014/main" id="{A2A5B9CB-9FD2-4C5C-BBDA-9170E5078D60}"/>
              </a:ext>
            </a:extLst>
          </p:cNvPr>
          <p:cNvSpPr/>
          <p:nvPr/>
        </p:nvSpPr>
        <p:spPr>
          <a:xfrm>
            <a:off x="5642002" y="4057405"/>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6" name="Straight Connector 25">
            <a:extLst>
              <a:ext uri="{FF2B5EF4-FFF2-40B4-BE49-F238E27FC236}">
                <a16:creationId xmlns:a16="http://schemas.microsoft.com/office/drawing/2014/main" id="{FAA732B4-0905-464B-9ECB-379E76639BF2}"/>
              </a:ext>
            </a:extLst>
          </p:cNvPr>
          <p:cNvCxnSpPr>
            <a:cxnSpLocks/>
          </p:cNvCxnSpPr>
          <p:nvPr/>
        </p:nvCxnSpPr>
        <p:spPr>
          <a:xfrm>
            <a:off x="5694240" y="4833089"/>
            <a:ext cx="0" cy="1556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C2C34F79-09DF-4D25-AB8A-EB3F30AEA365}"/>
              </a:ext>
            </a:extLst>
          </p:cNvPr>
          <p:cNvGraphicFramePr>
            <a:graphicFrameLocks noChangeAspect="1"/>
          </p:cNvGraphicFramePr>
          <p:nvPr/>
        </p:nvGraphicFramePr>
        <p:xfrm>
          <a:off x="5427896" y="5003262"/>
          <a:ext cx="539750" cy="334962"/>
        </p:xfrm>
        <a:graphic>
          <a:graphicData uri="http://schemas.openxmlformats.org/presentationml/2006/ole">
            <mc:AlternateContent xmlns:mc="http://schemas.openxmlformats.org/markup-compatibility/2006">
              <mc:Choice xmlns:v="urn:schemas-microsoft-com:vml" Requires="v">
                <p:oleObj name="Equation" r:id="rId8" imgW="368280" imgH="228600" progId="Equation.DSMT4">
                  <p:embed/>
                </p:oleObj>
              </mc:Choice>
              <mc:Fallback>
                <p:oleObj name="Equation" r:id="rId8" imgW="368280" imgH="228600" progId="Equation.DSMT4">
                  <p:embed/>
                  <p:pic>
                    <p:nvPicPr>
                      <p:cNvPr id="20" name="Object 19">
                        <a:extLst>
                          <a:ext uri="{FF2B5EF4-FFF2-40B4-BE49-F238E27FC236}">
                            <a16:creationId xmlns:a16="http://schemas.microsoft.com/office/drawing/2014/main" id="{A3690E88-8D09-4377-B162-2B991582C361}"/>
                          </a:ext>
                        </a:extLst>
                      </p:cNvPr>
                      <p:cNvPicPr/>
                      <p:nvPr/>
                    </p:nvPicPr>
                    <p:blipFill>
                      <a:blip r:embed="rId9"/>
                      <a:stretch>
                        <a:fillRect/>
                      </a:stretch>
                    </p:blipFill>
                    <p:spPr>
                      <a:xfrm>
                        <a:off x="5427896" y="5003262"/>
                        <a:ext cx="539750" cy="334962"/>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88B25905-A483-4122-A606-1AAF0CC0CF13}"/>
              </a:ext>
            </a:extLst>
          </p:cNvPr>
          <p:cNvGraphicFramePr>
            <a:graphicFrameLocks noChangeAspect="1"/>
          </p:cNvGraphicFramePr>
          <p:nvPr>
            <p:extLst>
              <p:ext uri="{D42A27DB-BD31-4B8C-83A1-F6EECF244321}">
                <p14:modId xmlns:p14="http://schemas.microsoft.com/office/powerpoint/2010/main" val="2016356285"/>
              </p:ext>
            </p:extLst>
          </p:nvPr>
        </p:nvGraphicFramePr>
        <p:xfrm>
          <a:off x="5841929" y="3626699"/>
          <a:ext cx="390525" cy="333375"/>
        </p:xfrm>
        <a:graphic>
          <a:graphicData uri="http://schemas.openxmlformats.org/presentationml/2006/ole">
            <mc:AlternateContent xmlns:mc="http://schemas.openxmlformats.org/markup-compatibility/2006">
              <mc:Choice xmlns:v="urn:schemas-microsoft-com:vml" Requires="v">
                <p:oleObj name="Equation" r:id="rId10" imgW="266400" imgH="228600" progId="Equation.DSMT4">
                  <p:embed/>
                </p:oleObj>
              </mc:Choice>
              <mc:Fallback>
                <p:oleObj name="Equation" r:id="rId10" imgW="266400" imgH="228600" progId="Equation.DSMT4">
                  <p:embed/>
                  <p:pic>
                    <p:nvPicPr>
                      <p:cNvPr id="21" name="Object 20">
                        <a:extLst>
                          <a:ext uri="{FF2B5EF4-FFF2-40B4-BE49-F238E27FC236}">
                            <a16:creationId xmlns:a16="http://schemas.microsoft.com/office/drawing/2014/main" id="{25844530-37F4-493A-B96B-266751858A4C}"/>
                          </a:ext>
                        </a:extLst>
                      </p:cNvPr>
                      <p:cNvPicPr/>
                      <p:nvPr/>
                    </p:nvPicPr>
                    <p:blipFill>
                      <a:blip r:embed="rId11"/>
                      <a:stretch>
                        <a:fillRect/>
                      </a:stretch>
                    </p:blipFill>
                    <p:spPr>
                      <a:xfrm>
                        <a:off x="5841929" y="3626699"/>
                        <a:ext cx="390525" cy="333375"/>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EC00F1F1-A90C-4E4B-82C6-C7BDCCD4207C}"/>
              </a:ext>
            </a:extLst>
          </p:cNvPr>
          <p:cNvGraphicFramePr>
            <a:graphicFrameLocks noChangeAspect="1"/>
          </p:cNvGraphicFramePr>
          <p:nvPr/>
        </p:nvGraphicFramePr>
        <p:xfrm>
          <a:off x="5851292" y="3976149"/>
          <a:ext cx="371475" cy="333375"/>
        </p:xfrm>
        <a:graphic>
          <a:graphicData uri="http://schemas.openxmlformats.org/presentationml/2006/ole">
            <mc:AlternateContent xmlns:mc="http://schemas.openxmlformats.org/markup-compatibility/2006">
              <mc:Choice xmlns:v="urn:schemas-microsoft-com:vml" Requires="v">
                <p:oleObj name="Equation" r:id="rId12" imgW="253800" imgH="228600" progId="Equation.DSMT4">
                  <p:embed/>
                </p:oleObj>
              </mc:Choice>
              <mc:Fallback>
                <p:oleObj name="Equation" r:id="rId12" imgW="253800" imgH="228600" progId="Equation.DSMT4">
                  <p:embed/>
                  <p:pic>
                    <p:nvPicPr>
                      <p:cNvPr id="22" name="Object 21">
                        <a:extLst>
                          <a:ext uri="{FF2B5EF4-FFF2-40B4-BE49-F238E27FC236}">
                            <a16:creationId xmlns:a16="http://schemas.microsoft.com/office/drawing/2014/main" id="{87732DAD-0EF1-48C8-BD2E-37E317277173}"/>
                          </a:ext>
                        </a:extLst>
                      </p:cNvPr>
                      <p:cNvPicPr/>
                      <p:nvPr/>
                    </p:nvPicPr>
                    <p:blipFill>
                      <a:blip r:embed="rId13"/>
                      <a:stretch>
                        <a:fillRect/>
                      </a:stretch>
                    </p:blipFill>
                    <p:spPr>
                      <a:xfrm>
                        <a:off x="5851292" y="3976149"/>
                        <a:ext cx="371475" cy="333375"/>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9EF87C7E-CFC6-4D71-8C4A-0713856655BE}"/>
              </a:ext>
            </a:extLst>
          </p:cNvPr>
          <p:cNvGraphicFramePr>
            <a:graphicFrameLocks noChangeAspect="1"/>
          </p:cNvGraphicFramePr>
          <p:nvPr/>
        </p:nvGraphicFramePr>
        <p:xfrm>
          <a:off x="3911367" y="3495730"/>
          <a:ext cx="990600" cy="373063"/>
        </p:xfrm>
        <a:graphic>
          <a:graphicData uri="http://schemas.openxmlformats.org/presentationml/2006/ole">
            <mc:AlternateContent xmlns:mc="http://schemas.openxmlformats.org/markup-compatibility/2006">
              <mc:Choice xmlns:v="urn:schemas-microsoft-com:vml" Requires="v">
                <p:oleObj name="Equation" r:id="rId14" imgW="672840" imgH="253800" progId="Equation.DSMT4">
                  <p:embed/>
                </p:oleObj>
              </mc:Choice>
              <mc:Fallback>
                <p:oleObj name="Equation" r:id="rId14" imgW="672840" imgH="253800" progId="Equation.DSMT4">
                  <p:embed/>
                  <p:pic>
                    <p:nvPicPr>
                      <p:cNvPr id="13" name="Object 12">
                        <a:extLst>
                          <a:ext uri="{FF2B5EF4-FFF2-40B4-BE49-F238E27FC236}">
                            <a16:creationId xmlns:a16="http://schemas.microsoft.com/office/drawing/2014/main" id="{ADB185ED-77BB-4F40-ADB8-BD32F4916CAB}"/>
                          </a:ext>
                        </a:extLst>
                      </p:cNvPr>
                      <p:cNvPicPr/>
                      <p:nvPr/>
                    </p:nvPicPr>
                    <p:blipFill>
                      <a:blip r:embed="rId15"/>
                      <a:stretch>
                        <a:fillRect/>
                      </a:stretch>
                    </p:blipFill>
                    <p:spPr>
                      <a:xfrm>
                        <a:off x="3911367" y="3495730"/>
                        <a:ext cx="990600" cy="373063"/>
                      </a:xfrm>
                      <a:prstGeom prst="rect">
                        <a:avLst/>
                      </a:prstGeom>
                    </p:spPr>
                  </p:pic>
                </p:oleObj>
              </mc:Fallback>
            </mc:AlternateContent>
          </a:graphicData>
        </a:graphic>
      </p:graphicFrame>
      <p:pic>
        <p:nvPicPr>
          <p:cNvPr id="35" name="Audio 34">
            <a:hlinkClick r:id="" action="ppaction://media"/>
            <a:extLst>
              <a:ext uri="{FF2B5EF4-FFF2-40B4-BE49-F238E27FC236}">
                <a16:creationId xmlns:a16="http://schemas.microsoft.com/office/drawing/2014/main" id="{2976D097-3E19-48D6-BD5C-C25D8B0312D5}"/>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5524726"/>
      </p:ext>
    </p:extLst>
  </p:cSld>
  <p:clrMapOvr>
    <a:masterClrMapping/>
  </p:clrMapOvr>
  <mc:AlternateContent xmlns:mc="http://schemas.openxmlformats.org/markup-compatibility/2006">
    <mc:Choice xmlns:p14="http://schemas.microsoft.com/office/powerpoint/2010/main" Requires="p14">
      <p:transition spd="slow" p14:dur="2000" advTm="50997"/>
    </mc:Choice>
    <mc:Fallback>
      <p:transition spd="slow" advTm="50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5"/>
                </p:tgtEl>
              </p:cMediaNode>
            </p:audio>
          </p:childTnLst>
        </p:cTn>
      </p:par>
    </p:tnLst>
    <p:bldLst>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BB11354-EEA2-4789-9398-96D40D35B1E0}"/>
              </a:ext>
            </a:extLst>
          </p:cNvPr>
          <p:cNvPicPr>
            <a:picLocks noChangeAspect="1"/>
          </p:cNvPicPr>
          <p:nvPr/>
        </p:nvPicPr>
        <p:blipFill>
          <a:blip r:embed="rId5"/>
          <a:stretch>
            <a:fillRect/>
          </a:stretch>
        </p:blipFill>
        <p:spPr>
          <a:xfrm>
            <a:off x="2920767" y="3087149"/>
            <a:ext cx="3962400" cy="3657600"/>
          </a:xfrm>
          <a:prstGeom prst="rect">
            <a:avLst/>
          </a:prstGeom>
        </p:spPr>
      </p:pic>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Adaptive techniques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Neither </a:t>
            </a:r>
            <a:r>
              <a:rPr lang="en-US" i="1" dirty="0">
                <a:latin typeface="Times New Roman" panose="02020603050405020304" pitchFamily="18" charset="0"/>
              </a:rPr>
              <a:t>z</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t> nor </a:t>
            </a:r>
            <a:r>
              <a:rPr lang="en-US" i="1" dirty="0">
                <a:latin typeface="Times New Roman" panose="02020603050405020304" pitchFamily="18" charset="0"/>
              </a:rPr>
              <a:t>y</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t> is exact, but because </a:t>
            </a:r>
            <a:r>
              <a:rPr lang="en-US" i="1" dirty="0">
                <a:latin typeface="Times New Roman" panose="02020603050405020304" pitchFamily="18" charset="0"/>
              </a:rPr>
              <a:t>z</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t> is much more accurate, then </a:t>
            </a:r>
            <a:r>
              <a:rPr lang="en-US" dirty="0">
                <a:latin typeface="Times New Roman" panose="02020603050405020304" pitchFamily="18" charset="0"/>
              </a:rPr>
              <a:t>|</a:t>
            </a:r>
            <a:r>
              <a:rPr lang="en-US" i="1" dirty="0">
                <a:latin typeface="Times New Roman" panose="02020603050405020304" pitchFamily="18" charset="0"/>
              </a:rPr>
              <a:t>z</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y</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 is a not-unreasonable approximation of the error of </a:t>
            </a:r>
            <a:r>
              <a:rPr lang="en-US" i="1" dirty="0">
                <a:latin typeface="Times New Roman" panose="02020603050405020304" pitchFamily="18" charset="0"/>
              </a:rPr>
              <a:t>y</a:t>
            </a:r>
            <a:r>
              <a:rPr lang="en-US" i="1" baseline="-25000" dirty="0">
                <a:latin typeface="Times New Roman" panose="02020603050405020304" pitchFamily="18" charset="0"/>
              </a:rPr>
              <a:t>k</a:t>
            </a:r>
            <a:r>
              <a:rPr lang="en-US" baseline="-25000" dirty="0">
                <a:latin typeface="Times New Roman" panose="02020603050405020304" pitchFamily="18" charset="0"/>
              </a:rPr>
              <a:t>+1</a:t>
            </a:r>
            <a:endParaRPr lang="en-US" dirty="0">
              <a:latin typeface="Times New Roman" panose="02020603050405020304" pitchFamily="18" charset="0"/>
            </a:endParaRPr>
          </a:p>
          <a:p>
            <a:pPr lvl="1"/>
            <a:r>
              <a:rPr lang="en-US" dirty="0"/>
              <a:t>Like before, to be conservative, we’ll over-estimate the error:</a:t>
            </a:r>
            <a:br>
              <a:rPr lang="en-US" dirty="0"/>
            </a:br>
            <a:r>
              <a:rPr lang="en-US" dirty="0"/>
              <a:t>	</a:t>
            </a:r>
            <a:r>
              <a:rPr lang="en-US" dirty="0">
                <a:latin typeface="Times New Roman" panose="02020603050405020304" pitchFamily="18" charset="0"/>
              </a:rPr>
              <a:t>2|</a:t>
            </a:r>
            <a:r>
              <a:rPr lang="en-US" i="1" dirty="0">
                <a:latin typeface="Times New Roman" panose="02020603050405020304" pitchFamily="18" charset="0"/>
              </a:rPr>
              <a:t>z</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y</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Adaptive algorithms for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sp>
        <p:nvSpPr>
          <p:cNvPr id="8" name="Oval 7">
            <a:extLst>
              <a:ext uri="{FF2B5EF4-FFF2-40B4-BE49-F238E27FC236}">
                <a16:creationId xmlns:a16="http://schemas.microsoft.com/office/drawing/2014/main" id="{EE6FD6FB-263F-437C-8F97-F3A9EE9DE83E}"/>
              </a:ext>
            </a:extLst>
          </p:cNvPr>
          <p:cNvSpPr/>
          <p:nvPr/>
        </p:nvSpPr>
        <p:spPr>
          <a:xfrm>
            <a:off x="4413939" y="396007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Oval 10">
            <a:extLst>
              <a:ext uri="{FF2B5EF4-FFF2-40B4-BE49-F238E27FC236}">
                <a16:creationId xmlns:a16="http://schemas.microsoft.com/office/drawing/2014/main" id="{A3A98910-10E8-49EE-818A-A911F483E0FF}"/>
              </a:ext>
            </a:extLst>
          </p:cNvPr>
          <p:cNvSpPr/>
          <p:nvPr/>
        </p:nvSpPr>
        <p:spPr>
          <a:xfrm>
            <a:off x="5640604" y="387144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aphicFrame>
        <p:nvGraphicFramePr>
          <p:cNvPr id="13" name="Object 12">
            <a:extLst>
              <a:ext uri="{FF2B5EF4-FFF2-40B4-BE49-F238E27FC236}">
                <a16:creationId xmlns:a16="http://schemas.microsoft.com/office/drawing/2014/main" id="{ADB185ED-77BB-4F40-ADB8-BD32F4916CAB}"/>
              </a:ext>
            </a:extLst>
          </p:cNvPr>
          <p:cNvGraphicFramePr>
            <a:graphicFrameLocks noChangeAspect="1"/>
          </p:cNvGraphicFramePr>
          <p:nvPr/>
        </p:nvGraphicFramePr>
        <p:xfrm>
          <a:off x="3911367" y="3495730"/>
          <a:ext cx="990600" cy="373063"/>
        </p:xfrm>
        <a:graphic>
          <a:graphicData uri="http://schemas.openxmlformats.org/presentationml/2006/ole">
            <mc:AlternateContent xmlns:mc="http://schemas.openxmlformats.org/markup-compatibility/2006">
              <mc:Choice xmlns:v="urn:schemas-microsoft-com:vml" Requires="v">
                <p:oleObj name="Equation" r:id="rId6" imgW="672840" imgH="253800" progId="Equation.DSMT4">
                  <p:embed/>
                </p:oleObj>
              </mc:Choice>
              <mc:Fallback>
                <p:oleObj name="Equation" r:id="rId6" imgW="672840" imgH="253800" progId="Equation.DSMT4">
                  <p:embed/>
                  <p:pic>
                    <p:nvPicPr>
                      <p:cNvPr id="13" name="Object 12">
                        <a:extLst>
                          <a:ext uri="{FF2B5EF4-FFF2-40B4-BE49-F238E27FC236}">
                            <a16:creationId xmlns:a16="http://schemas.microsoft.com/office/drawing/2014/main" id="{ADB185ED-77BB-4F40-ADB8-BD32F4916CAB}"/>
                          </a:ext>
                        </a:extLst>
                      </p:cNvPr>
                      <p:cNvPicPr/>
                      <p:nvPr/>
                    </p:nvPicPr>
                    <p:blipFill>
                      <a:blip r:embed="rId7"/>
                      <a:stretch>
                        <a:fillRect/>
                      </a:stretch>
                    </p:blipFill>
                    <p:spPr>
                      <a:xfrm>
                        <a:off x="3911367" y="3495730"/>
                        <a:ext cx="990600" cy="373063"/>
                      </a:xfrm>
                      <a:prstGeom prst="rect">
                        <a:avLst/>
                      </a:prstGeom>
                    </p:spPr>
                  </p:pic>
                </p:oleObj>
              </mc:Fallback>
            </mc:AlternateContent>
          </a:graphicData>
        </a:graphic>
      </p:graphicFrame>
      <p:sp>
        <p:nvSpPr>
          <p:cNvPr id="14" name="Oval 13">
            <a:extLst>
              <a:ext uri="{FF2B5EF4-FFF2-40B4-BE49-F238E27FC236}">
                <a16:creationId xmlns:a16="http://schemas.microsoft.com/office/drawing/2014/main" id="{A9661E5A-31B3-449A-A21C-20450AABFED5}"/>
              </a:ext>
            </a:extLst>
          </p:cNvPr>
          <p:cNvSpPr/>
          <p:nvPr/>
        </p:nvSpPr>
        <p:spPr>
          <a:xfrm>
            <a:off x="5642002" y="4057405"/>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6" name="Straight Connector 15">
            <a:extLst>
              <a:ext uri="{FF2B5EF4-FFF2-40B4-BE49-F238E27FC236}">
                <a16:creationId xmlns:a16="http://schemas.microsoft.com/office/drawing/2014/main" id="{7A7C0273-BE2D-4786-A76E-1B34690BA039}"/>
              </a:ext>
            </a:extLst>
          </p:cNvPr>
          <p:cNvCxnSpPr>
            <a:cxnSpLocks/>
          </p:cNvCxnSpPr>
          <p:nvPr/>
        </p:nvCxnSpPr>
        <p:spPr>
          <a:xfrm>
            <a:off x="4451270" y="4848469"/>
            <a:ext cx="0" cy="1556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8" name="Object 17">
            <a:extLst>
              <a:ext uri="{FF2B5EF4-FFF2-40B4-BE49-F238E27FC236}">
                <a16:creationId xmlns:a16="http://schemas.microsoft.com/office/drawing/2014/main" id="{BCFD0D36-B86F-43B4-8634-93020B75B92F}"/>
              </a:ext>
            </a:extLst>
          </p:cNvPr>
          <p:cNvGraphicFramePr>
            <a:graphicFrameLocks noChangeAspect="1"/>
          </p:cNvGraphicFramePr>
          <p:nvPr/>
        </p:nvGraphicFramePr>
        <p:xfrm>
          <a:off x="4401905" y="5018030"/>
          <a:ext cx="204787" cy="334962"/>
        </p:xfrm>
        <a:graphic>
          <a:graphicData uri="http://schemas.openxmlformats.org/presentationml/2006/ole">
            <mc:AlternateContent xmlns:mc="http://schemas.openxmlformats.org/markup-compatibility/2006">
              <mc:Choice xmlns:v="urn:schemas-microsoft-com:vml" Requires="v">
                <p:oleObj name="Equation" r:id="rId8" imgW="139680" imgH="228600" progId="Equation.DSMT4">
                  <p:embed/>
                </p:oleObj>
              </mc:Choice>
              <mc:Fallback>
                <p:oleObj name="Equation" r:id="rId8" imgW="139680" imgH="228600" progId="Equation.DSMT4">
                  <p:embed/>
                  <p:pic>
                    <p:nvPicPr>
                      <p:cNvPr id="18" name="Object 17">
                        <a:extLst>
                          <a:ext uri="{FF2B5EF4-FFF2-40B4-BE49-F238E27FC236}">
                            <a16:creationId xmlns:a16="http://schemas.microsoft.com/office/drawing/2014/main" id="{BCFD0D36-B86F-43B4-8634-93020B75B92F}"/>
                          </a:ext>
                        </a:extLst>
                      </p:cNvPr>
                      <p:cNvPicPr/>
                      <p:nvPr/>
                    </p:nvPicPr>
                    <p:blipFill>
                      <a:blip r:embed="rId9"/>
                      <a:stretch>
                        <a:fillRect/>
                      </a:stretch>
                    </p:blipFill>
                    <p:spPr>
                      <a:xfrm>
                        <a:off x="4401905" y="5018030"/>
                        <a:ext cx="204787" cy="334962"/>
                      </a:xfrm>
                      <a:prstGeom prst="rect">
                        <a:avLst/>
                      </a:prstGeom>
                    </p:spPr>
                  </p:pic>
                </p:oleObj>
              </mc:Fallback>
            </mc:AlternateContent>
          </a:graphicData>
        </a:graphic>
      </p:graphicFrame>
      <p:cxnSp>
        <p:nvCxnSpPr>
          <p:cNvPr id="19" name="Straight Connector 18">
            <a:extLst>
              <a:ext uri="{FF2B5EF4-FFF2-40B4-BE49-F238E27FC236}">
                <a16:creationId xmlns:a16="http://schemas.microsoft.com/office/drawing/2014/main" id="{B6888889-298E-41CB-B58E-26837CD458A3}"/>
              </a:ext>
            </a:extLst>
          </p:cNvPr>
          <p:cNvCxnSpPr>
            <a:cxnSpLocks/>
          </p:cNvCxnSpPr>
          <p:nvPr/>
        </p:nvCxnSpPr>
        <p:spPr>
          <a:xfrm>
            <a:off x="5694240" y="4833089"/>
            <a:ext cx="0" cy="1556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0" name="Object 19">
            <a:extLst>
              <a:ext uri="{FF2B5EF4-FFF2-40B4-BE49-F238E27FC236}">
                <a16:creationId xmlns:a16="http://schemas.microsoft.com/office/drawing/2014/main" id="{A3690E88-8D09-4377-B162-2B991582C361}"/>
              </a:ext>
            </a:extLst>
          </p:cNvPr>
          <p:cNvGraphicFramePr>
            <a:graphicFrameLocks noChangeAspect="1"/>
          </p:cNvGraphicFramePr>
          <p:nvPr/>
        </p:nvGraphicFramePr>
        <p:xfrm>
          <a:off x="5427896" y="5003262"/>
          <a:ext cx="539750" cy="334962"/>
        </p:xfrm>
        <a:graphic>
          <a:graphicData uri="http://schemas.openxmlformats.org/presentationml/2006/ole">
            <mc:AlternateContent xmlns:mc="http://schemas.openxmlformats.org/markup-compatibility/2006">
              <mc:Choice xmlns:v="urn:schemas-microsoft-com:vml" Requires="v">
                <p:oleObj name="Equation" r:id="rId10" imgW="368280" imgH="228600" progId="Equation.DSMT4">
                  <p:embed/>
                </p:oleObj>
              </mc:Choice>
              <mc:Fallback>
                <p:oleObj name="Equation" r:id="rId10" imgW="368280" imgH="228600" progId="Equation.DSMT4">
                  <p:embed/>
                  <p:pic>
                    <p:nvPicPr>
                      <p:cNvPr id="20" name="Object 19">
                        <a:extLst>
                          <a:ext uri="{FF2B5EF4-FFF2-40B4-BE49-F238E27FC236}">
                            <a16:creationId xmlns:a16="http://schemas.microsoft.com/office/drawing/2014/main" id="{A3690E88-8D09-4377-B162-2B991582C361}"/>
                          </a:ext>
                        </a:extLst>
                      </p:cNvPr>
                      <p:cNvPicPr/>
                      <p:nvPr/>
                    </p:nvPicPr>
                    <p:blipFill>
                      <a:blip r:embed="rId11"/>
                      <a:stretch>
                        <a:fillRect/>
                      </a:stretch>
                    </p:blipFill>
                    <p:spPr>
                      <a:xfrm>
                        <a:off x="5427896" y="5003262"/>
                        <a:ext cx="539750" cy="3349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25844530-37F4-493A-B96B-266751858A4C}"/>
              </a:ext>
            </a:extLst>
          </p:cNvPr>
          <p:cNvGraphicFramePr>
            <a:graphicFrameLocks noChangeAspect="1"/>
          </p:cNvGraphicFramePr>
          <p:nvPr>
            <p:extLst>
              <p:ext uri="{D42A27DB-BD31-4B8C-83A1-F6EECF244321}">
                <p14:modId xmlns:p14="http://schemas.microsoft.com/office/powerpoint/2010/main" val="2228017203"/>
              </p:ext>
            </p:extLst>
          </p:nvPr>
        </p:nvGraphicFramePr>
        <p:xfrm>
          <a:off x="5841929" y="3626699"/>
          <a:ext cx="390525" cy="333375"/>
        </p:xfrm>
        <a:graphic>
          <a:graphicData uri="http://schemas.openxmlformats.org/presentationml/2006/ole">
            <mc:AlternateContent xmlns:mc="http://schemas.openxmlformats.org/markup-compatibility/2006">
              <mc:Choice xmlns:v="urn:schemas-microsoft-com:vml" Requires="v">
                <p:oleObj name="Equation" r:id="rId12" imgW="266400" imgH="228600" progId="Equation.DSMT4">
                  <p:embed/>
                </p:oleObj>
              </mc:Choice>
              <mc:Fallback>
                <p:oleObj name="Equation" r:id="rId12" imgW="266400" imgH="228600" progId="Equation.DSMT4">
                  <p:embed/>
                  <p:pic>
                    <p:nvPicPr>
                      <p:cNvPr id="21" name="Object 20">
                        <a:extLst>
                          <a:ext uri="{FF2B5EF4-FFF2-40B4-BE49-F238E27FC236}">
                            <a16:creationId xmlns:a16="http://schemas.microsoft.com/office/drawing/2014/main" id="{25844530-37F4-493A-B96B-266751858A4C}"/>
                          </a:ext>
                        </a:extLst>
                      </p:cNvPr>
                      <p:cNvPicPr/>
                      <p:nvPr/>
                    </p:nvPicPr>
                    <p:blipFill>
                      <a:blip r:embed="rId13"/>
                      <a:stretch>
                        <a:fillRect/>
                      </a:stretch>
                    </p:blipFill>
                    <p:spPr>
                      <a:xfrm>
                        <a:off x="5841929" y="3626699"/>
                        <a:ext cx="390525" cy="3333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87732DAD-0EF1-48C8-BD2E-37E317277173}"/>
              </a:ext>
            </a:extLst>
          </p:cNvPr>
          <p:cNvGraphicFramePr>
            <a:graphicFrameLocks noChangeAspect="1"/>
          </p:cNvGraphicFramePr>
          <p:nvPr/>
        </p:nvGraphicFramePr>
        <p:xfrm>
          <a:off x="5851292" y="3976149"/>
          <a:ext cx="371475" cy="333375"/>
        </p:xfrm>
        <a:graphic>
          <a:graphicData uri="http://schemas.openxmlformats.org/presentationml/2006/ole">
            <mc:AlternateContent xmlns:mc="http://schemas.openxmlformats.org/markup-compatibility/2006">
              <mc:Choice xmlns:v="urn:schemas-microsoft-com:vml" Requires="v">
                <p:oleObj name="Equation" r:id="rId14" imgW="253800" imgH="228600" progId="Equation.DSMT4">
                  <p:embed/>
                </p:oleObj>
              </mc:Choice>
              <mc:Fallback>
                <p:oleObj name="Equation" r:id="rId14" imgW="253800" imgH="228600" progId="Equation.DSMT4">
                  <p:embed/>
                  <p:pic>
                    <p:nvPicPr>
                      <p:cNvPr id="22" name="Object 21">
                        <a:extLst>
                          <a:ext uri="{FF2B5EF4-FFF2-40B4-BE49-F238E27FC236}">
                            <a16:creationId xmlns:a16="http://schemas.microsoft.com/office/drawing/2014/main" id="{87732DAD-0EF1-48C8-BD2E-37E317277173}"/>
                          </a:ext>
                        </a:extLst>
                      </p:cNvPr>
                      <p:cNvPicPr/>
                      <p:nvPr/>
                    </p:nvPicPr>
                    <p:blipFill>
                      <a:blip r:embed="rId15"/>
                      <a:stretch>
                        <a:fillRect/>
                      </a:stretch>
                    </p:blipFill>
                    <p:spPr>
                      <a:xfrm>
                        <a:off x="5851292" y="3976149"/>
                        <a:ext cx="371475" cy="333375"/>
                      </a:xfrm>
                      <a:prstGeom prst="rect">
                        <a:avLst/>
                      </a:prstGeom>
                    </p:spPr>
                  </p:pic>
                </p:oleObj>
              </mc:Fallback>
            </mc:AlternateContent>
          </a:graphicData>
        </a:graphic>
      </p:graphicFrame>
      <p:cxnSp>
        <p:nvCxnSpPr>
          <p:cNvPr id="23" name="Straight Connector 22">
            <a:extLst>
              <a:ext uri="{FF2B5EF4-FFF2-40B4-BE49-F238E27FC236}">
                <a16:creationId xmlns:a16="http://schemas.microsoft.com/office/drawing/2014/main" id="{C8673FDA-2C89-461C-B05C-8E4F9A9E1C8A}"/>
              </a:ext>
            </a:extLst>
          </p:cNvPr>
          <p:cNvCxnSpPr>
            <a:cxnSpLocks/>
          </p:cNvCxnSpPr>
          <p:nvPr/>
        </p:nvCxnSpPr>
        <p:spPr>
          <a:xfrm rot="16200000">
            <a:off x="5485920" y="4024879"/>
            <a:ext cx="0" cy="1556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8A8D31D-9207-4888-810C-612F72840EBD}"/>
              </a:ext>
            </a:extLst>
          </p:cNvPr>
          <p:cNvCxnSpPr>
            <a:cxnSpLocks/>
          </p:cNvCxnSpPr>
          <p:nvPr/>
        </p:nvCxnSpPr>
        <p:spPr>
          <a:xfrm rot="16200000">
            <a:off x="5485920" y="3830534"/>
            <a:ext cx="0" cy="1556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5" name="Object 24">
            <a:extLst>
              <a:ext uri="{FF2B5EF4-FFF2-40B4-BE49-F238E27FC236}">
                <a16:creationId xmlns:a16="http://schemas.microsoft.com/office/drawing/2014/main" id="{3709EDEF-6E6A-4D36-8C4F-80DB2D3B703A}"/>
              </a:ext>
            </a:extLst>
          </p:cNvPr>
          <p:cNvGraphicFramePr>
            <a:graphicFrameLocks noChangeAspect="1"/>
          </p:cNvGraphicFramePr>
          <p:nvPr>
            <p:extLst>
              <p:ext uri="{D42A27DB-BD31-4B8C-83A1-F6EECF244321}">
                <p14:modId xmlns:p14="http://schemas.microsoft.com/office/powerpoint/2010/main" val="2488444315"/>
              </p:ext>
            </p:extLst>
          </p:nvPr>
        </p:nvGraphicFramePr>
        <p:xfrm>
          <a:off x="5556134" y="3330038"/>
          <a:ext cx="1003300" cy="369887"/>
        </p:xfrm>
        <a:graphic>
          <a:graphicData uri="http://schemas.openxmlformats.org/presentationml/2006/ole">
            <mc:AlternateContent xmlns:mc="http://schemas.openxmlformats.org/markup-compatibility/2006">
              <mc:Choice xmlns:v="urn:schemas-microsoft-com:vml" Requires="v">
                <p:oleObj name="Equation" r:id="rId16" imgW="685800" imgH="253800" progId="Equation.DSMT4">
                  <p:embed/>
                </p:oleObj>
              </mc:Choice>
              <mc:Fallback>
                <p:oleObj name="Equation" r:id="rId16" imgW="685800" imgH="253800" progId="Equation.DSMT4">
                  <p:embed/>
                  <p:pic>
                    <p:nvPicPr>
                      <p:cNvPr id="21" name="Object 20">
                        <a:extLst>
                          <a:ext uri="{FF2B5EF4-FFF2-40B4-BE49-F238E27FC236}">
                            <a16:creationId xmlns:a16="http://schemas.microsoft.com/office/drawing/2014/main" id="{25844530-37F4-493A-B96B-266751858A4C}"/>
                          </a:ext>
                        </a:extLst>
                      </p:cNvPr>
                      <p:cNvPicPr/>
                      <p:nvPr/>
                    </p:nvPicPr>
                    <p:blipFill>
                      <a:blip r:embed="rId17"/>
                      <a:stretch>
                        <a:fillRect/>
                      </a:stretch>
                    </p:blipFill>
                    <p:spPr>
                      <a:xfrm>
                        <a:off x="5556134" y="3330038"/>
                        <a:ext cx="1003300" cy="369887"/>
                      </a:xfrm>
                      <a:prstGeom prst="rect">
                        <a:avLst/>
                      </a:prstGeom>
                    </p:spPr>
                  </p:pic>
                </p:oleObj>
              </mc:Fallback>
            </mc:AlternateContent>
          </a:graphicData>
        </a:graphic>
      </p:graphicFrame>
      <p:cxnSp>
        <p:nvCxnSpPr>
          <p:cNvPr id="26" name="Straight Connector 25">
            <a:extLst>
              <a:ext uri="{FF2B5EF4-FFF2-40B4-BE49-F238E27FC236}">
                <a16:creationId xmlns:a16="http://schemas.microsoft.com/office/drawing/2014/main" id="{DE5D7BCC-85A7-4B83-943F-874BD445D617}"/>
              </a:ext>
            </a:extLst>
          </p:cNvPr>
          <p:cNvCxnSpPr>
            <a:cxnSpLocks/>
          </p:cNvCxnSpPr>
          <p:nvPr/>
        </p:nvCxnSpPr>
        <p:spPr>
          <a:xfrm flipV="1">
            <a:off x="5485230" y="3583097"/>
            <a:ext cx="0" cy="32764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C09B266-22B6-4B8B-9743-AA22A8BFCAE6}"/>
              </a:ext>
            </a:extLst>
          </p:cNvPr>
          <p:cNvCxnSpPr>
            <a:cxnSpLocks/>
          </p:cNvCxnSpPr>
          <p:nvPr/>
        </p:nvCxnSpPr>
        <p:spPr>
          <a:xfrm flipV="1">
            <a:off x="5485230" y="4102686"/>
            <a:ext cx="0" cy="32764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 name="Audio 29">
            <a:hlinkClick r:id="" action="ppaction://media"/>
            <a:extLst>
              <a:ext uri="{FF2B5EF4-FFF2-40B4-BE49-F238E27FC236}">
                <a16:creationId xmlns:a16="http://schemas.microsoft.com/office/drawing/2014/main" id="{097D583E-E392-4B04-ADD5-00B83A34857E}"/>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89490111"/>
      </p:ext>
    </p:extLst>
  </p:cSld>
  <p:clrMapOvr>
    <a:masterClrMapping/>
  </p:clrMapOvr>
  <mc:AlternateContent xmlns:mc="http://schemas.openxmlformats.org/markup-compatibility/2006">
    <mc:Choice xmlns:p14="http://schemas.microsoft.com/office/powerpoint/2010/main" Requires="p14">
      <p:transition spd="slow" p14:dur="2000" advTm="74563"/>
    </mc:Choice>
    <mc:Fallback>
      <p:transition spd="slow" advTm="74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Adaptive techniques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Because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dirty="0"/>
              <a:t> is the maximum error we are allowed to accept per unit time, the maximum error we are willing to accept is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i="1" dirty="0" err="1">
                <a:latin typeface="Times New Roman" panose="02020603050405020304" pitchFamily="18" charset="0"/>
              </a:rPr>
              <a:t>h</a:t>
            </a:r>
            <a:endParaRPr lang="en-US" i="1" dirty="0">
              <a:latin typeface="Times New Roman" panose="02020603050405020304" pitchFamily="18" charset="0"/>
            </a:endParaRPr>
          </a:p>
          <a:p>
            <a:pPr lvl="1"/>
            <a:r>
              <a:rPr lang="en-US" dirty="0"/>
              <a:t>If </a:t>
            </a:r>
            <a:r>
              <a:rPr lang="en-US" dirty="0">
                <a:latin typeface="Times New Roman" panose="02020603050405020304" pitchFamily="18" charset="0"/>
              </a:rPr>
              <a:t>2|</a:t>
            </a:r>
            <a:r>
              <a:rPr lang="en-US" i="1" dirty="0">
                <a:latin typeface="Times New Roman" panose="02020603050405020304" pitchFamily="18" charset="0"/>
              </a:rPr>
              <a:t>z</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y</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&lt;</a:t>
            </a:r>
            <a:r>
              <a:rPr lang="en-US" dirty="0"/>
              <a:t>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i="1" dirty="0" err="1">
                <a:latin typeface="Times New Roman" panose="02020603050405020304" pitchFamily="18" charset="0"/>
              </a:rPr>
              <a:t>h</a:t>
            </a:r>
            <a:r>
              <a:rPr lang="en-US" dirty="0"/>
              <a:t>, we’re okay</a:t>
            </a:r>
          </a:p>
          <a:p>
            <a:pPr lvl="1"/>
            <a:r>
              <a:rPr lang="en-US" dirty="0"/>
              <a:t>Otherwise, we need to try again with a smaller </a:t>
            </a:r>
            <a:r>
              <a:rPr lang="en-US" i="1" dirty="0"/>
              <a:t>h</a:t>
            </a:r>
            <a:r>
              <a:rPr lang="en-US" dirty="0"/>
              <a:t>…</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Adaptive algorithms for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26" name="Picture 25">
            <a:extLst>
              <a:ext uri="{FF2B5EF4-FFF2-40B4-BE49-F238E27FC236}">
                <a16:creationId xmlns:a16="http://schemas.microsoft.com/office/drawing/2014/main" id="{BA1C45F8-8522-48D8-8D0B-CD5E3879A352}"/>
              </a:ext>
            </a:extLst>
          </p:cNvPr>
          <p:cNvPicPr>
            <a:picLocks noChangeAspect="1"/>
          </p:cNvPicPr>
          <p:nvPr/>
        </p:nvPicPr>
        <p:blipFill>
          <a:blip r:embed="rId5"/>
          <a:stretch>
            <a:fillRect/>
          </a:stretch>
        </p:blipFill>
        <p:spPr>
          <a:xfrm>
            <a:off x="2920767" y="3087149"/>
            <a:ext cx="3962400" cy="3657600"/>
          </a:xfrm>
          <a:prstGeom prst="rect">
            <a:avLst/>
          </a:prstGeom>
        </p:spPr>
      </p:pic>
      <p:sp>
        <p:nvSpPr>
          <p:cNvPr id="27" name="Oval 26">
            <a:extLst>
              <a:ext uri="{FF2B5EF4-FFF2-40B4-BE49-F238E27FC236}">
                <a16:creationId xmlns:a16="http://schemas.microsoft.com/office/drawing/2014/main" id="{F51FC5AE-EB22-4EF4-BDEF-12D1984C793E}"/>
              </a:ext>
            </a:extLst>
          </p:cNvPr>
          <p:cNvSpPr/>
          <p:nvPr/>
        </p:nvSpPr>
        <p:spPr>
          <a:xfrm>
            <a:off x="4413939" y="396007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Oval 27">
            <a:extLst>
              <a:ext uri="{FF2B5EF4-FFF2-40B4-BE49-F238E27FC236}">
                <a16:creationId xmlns:a16="http://schemas.microsoft.com/office/drawing/2014/main" id="{27EAB360-8D22-46EE-9693-5CBCE967780D}"/>
              </a:ext>
            </a:extLst>
          </p:cNvPr>
          <p:cNvSpPr/>
          <p:nvPr/>
        </p:nvSpPr>
        <p:spPr>
          <a:xfrm>
            <a:off x="5640604" y="387144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aphicFrame>
        <p:nvGraphicFramePr>
          <p:cNvPr id="29" name="Object 28">
            <a:extLst>
              <a:ext uri="{FF2B5EF4-FFF2-40B4-BE49-F238E27FC236}">
                <a16:creationId xmlns:a16="http://schemas.microsoft.com/office/drawing/2014/main" id="{B637549A-2AB0-4342-A070-7C290D9D5474}"/>
              </a:ext>
            </a:extLst>
          </p:cNvPr>
          <p:cNvGraphicFramePr>
            <a:graphicFrameLocks noChangeAspect="1"/>
          </p:cNvGraphicFramePr>
          <p:nvPr/>
        </p:nvGraphicFramePr>
        <p:xfrm>
          <a:off x="3911367" y="3495730"/>
          <a:ext cx="990600" cy="373063"/>
        </p:xfrm>
        <a:graphic>
          <a:graphicData uri="http://schemas.openxmlformats.org/presentationml/2006/ole">
            <mc:AlternateContent xmlns:mc="http://schemas.openxmlformats.org/markup-compatibility/2006">
              <mc:Choice xmlns:v="urn:schemas-microsoft-com:vml" Requires="v">
                <p:oleObj name="Equation" r:id="rId6" imgW="672840" imgH="253800" progId="Equation.DSMT4">
                  <p:embed/>
                </p:oleObj>
              </mc:Choice>
              <mc:Fallback>
                <p:oleObj name="Equation" r:id="rId6" imgW="672840" imgH="253800" progId="Equation.DSMT4">
                  <p:embed/>
                  <p:pic>
                    <p:nvPicPr>
                      <p:cNvPr id="13" name="Object 12">
                        <a:extLst>
                          <a:ext uri="{FF2B5EF4-FFF2-40B4-BE49-F238E27FC236}">
                            <a16:creationId xmlns:a16="http://schemas.microsoft.com/office/drawing/2014/main" id="{ADB185ED-77BB-4F40-ADB8-BD32F4916CAB}"/>
                          </a:ext>
                        </a:extLst>
                      </p:cNvPr>
                      <p:cNvPicPr/>
                      <p:nvPr/>
                    </p:nvPicPr>
                    <p:blipFill>
                      <a:blip r:embed="rId7"/>
                      <a:stretch>
                        <a:fillRect/>
                      </a:stretch>
                    </p:blipFill>
                    <p:spPr>
                      <a:xfrm>
                        <a:off x="3911367" y="3495730"/>
                        <a:ext cx="990600" cy="373063"/>
                      </a:xfrm>
                      <a:prstGeom prst="rect">
                        <a:avLst/>
                      </a:prstGeom>
                    </p:spPr>
                  </p:pic>
                </p:oleObj>
              </mc:Fallback>
            </mc:AlternateContent>
          </a:graphicData>
        </a:graphic>
      </p:graphicFrame>
      <p:sp>
        <p:nvSpPr>
          <p:cNvPr id="30" name="Oval 29">
            <a:extLst>
              <a:ext uri="{FF2B5EF4-FFF2-40B4-BE49-F238E27FC236}">
                <a16:creationId xmlns:a16="http://schemas.microsoft.com/office/drawing/2014/main" id="{F433A7A1-4DFC-4A02-AD22-D1371683F95C}"/>
              </a:ext>
            </a:extLst>
          </p:cNvPr>
          <p:cNvSpPr/>
          <p:nvPr/>
        </p:nvSpPr>
        <p:spPr>
          <a:xfrm>
            <a:off x="5642002" y="4057405"/>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31" name="Straight Connector 30">
            <a:extLst>
              <a:ext uri="{FF2B5EF4-FFF2-40B4-BE49-F238E27FC236}">
                <a16:creationId xmlns:a16="http://schemas.microsoft.com/office/drawing/2014/main" id="{6372D7F5-BC35-4CE6-AC9C-FE85A4B305F6}"/>
              </a:ext>
            </a:extLst>
          </p:cNvPr>
          <p:cNvCxnSpPr>
            <a:cxnSpLocks/>
          </p:cNvCxnSpPr>
          <p:nvPr/>
        </p:nvCxnSpPr>
        <p:spPr>
          <a:xfrm>
            <a:off x="4451270" y="4848469"/>
            <a:ext cx="0" cy="1556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2" name="Object 31">
            <a:extLst>
              <a:ext uri="{FF2B5EF4-FFF2-40B4-BE49-F238E27FC236}">
                <a16:creationId xmlns:a16="http://schemas.microsoft.com/office/drawing/2014/main" id="{2B7FDDA6-0411-4131-BA91-77BC68975BB9}"/>
              </a:ext>
            </a:extLst>
          </p:cNvPr>
          <p:cNvGraphicFramePr>
            <a:graphicFrameLocks noChangeAspect="1"/>
          </p:cNvGraphicFramePr>
          <p:nvPr/>
        </p:nvGraphicFramePr>
        <p:xfrm>
          <a:off x="4401905" y="5018030"/>
          <a:ext cx="204787" cy="334962"/>
        </p:xfrm>
        <a:graphic>
          <a:graphicData uri="http://schemas.openxmlformats.org/presentationml/2006/ole">
            <mc:AlternateContent xmlns:mc="http://schemas.openxmlformats.org/markup-compatibility/2006">
              <mc:Choice xmlns:v="urn:schemas-microsoft-com:vml" Requires="v">
                <p:oleObj name="Equation" r:id="rId8" imgW="139680" imgH="228600" progId="Equation.DSMT4">
                  <p:embed/>
                </p:oleObj>
              </mc:Choice>
              <mc:Fallback>
                <p:oleObj name="Equation" r:id="rId8" imgW="139680" imgH="228600" progId="Equation.DSMT4">
                  <p:embed/>
                  <p:pic>
                    <p:nvPicPr>
                      <p:cNvPr id="18" name="Object 17">
                        <a:extLst>
                          <a:ext uri="{FF2B5EF4-FFF2-40B4-BE49-F238E27FC236}">
                            <a16:creationId xmlns:a16="http://schemas.microsoft.com/office/drawing/2014/main" id="{BCFD0D36-B86F-43B4-8634-93020B75B92F}"/>
                          </a:ext>
                        </a:extLst>
                      </p:cNvPr>
                      <p:cNvPicPr/>
                      <p:nvPr/>
                    </p:nvPicPr>
                    <p:blipFill>
                      <a:blip r:embed="rId9"/>
                      <a:stretch>
                        <a:fillRect/>
                      </a:stretch>
                    </p:blipFill>
                    <p:spPr>
                      <a:xfrm>
                        <a:off x="4401905" y="5018030"/>
                        <a:ext cx="204787" cy="334962"/>
                      </a:xfrm>
                      <a:prstGeom prst="rect">
                        <a:avLst/>
                      </a:prstGeom>
                    </p:spPr>
                  </p:pic>
                </p:oleObj>
              </mc:Fallback>
            </mc:AlternateContent>
          </a:graphicData>
        </a:graphic>
      </p:graphicFrame>
      <p:cxnSp>
        <p:nvCxnSpPr>
          <p:cNvPr id="33" name="Straight Connector 32">
            <a:extLst>
              <a:ext uri="{FF2B5EF4-FFF2-40B4-BE49-F238E27FC236}">
                <a16:creationId xmlns:a16="http://schemas.microsoft.com/office/drawing/2014/main" id="{04458921-66F2-4B19-BD71-D8E783D95F38}"/>
              </a:ext>
            </a:extLst>
          </p:cNvPr>
          <p:cNvCxnSpPr>
            <a:cxnSpLocks/>
          </p:cNvCxnSpPr>
          <p:nvPr/>
        </p:nvCxnSpPr>
        <p:spPr>
          <a:xfrm>
            <a:off x="5694240" y="4833089"/>
            <a:ext cx="0" cy="1556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4" name="Object 33">
            <a:extLst>
              <a:ext uri="{FF2B5EF4-FFF2-40B4-BE49-F238E27FC236}">
                <a16:creationId xmlns:a16="http://schemas.microsoft.com/office/drawing/2014/main" id="{0FD68038-1F7F-4DE7-B5D7-0C413244B3B1}"/>
              </a:ext>
            </a:extLst>
          </p:cNvPr>
          <p:cNvGraphicFramePr>
            <a:graphicFrameLocks noChangeAspect="1"/>
          </p:cNvGraphicFramePr>
          <p:nvPr/>
        </p:nvGraphicFramePr>
        <p:xfrm>
          <a:off x="5427896" y="5003262"/>
          <a:ext cx="539750" cy="334962"/>
        </p:xfrm>
        <a:graphic>
          <a:graphicData uri="http://schemas.openxmlformats.org/presentationml/2006/ole">
            <mc:AlternateContent xmlns:mc="http://schemas.openxmlformats.org/markup-compatibility/2006">
              <mc:Choice xmlns:v="urn:schemas-microsoft-com:vml" Requires="v">
                <p:oleObj name="Equation" r:id="rId10" imgW="368280" imgH="228600" progId="Equation.DSMT4">
                  <p:embed/>
                </p:oleObj>
              </mc:Choice>
              <mc:Fallback>
                <p:oleObj name="Equation" r:id="rId10" imgW="368280" imgH="228600" progId="Equation.DSMT4">
                  <p:embed/>
                  <p:pic>
                    <p:nvPicPr>
                      <p:cNvPr id="20" name="Object 19">
                        <a:extLst>
                          <a:ext uri="{FF2B5EF4-FFF2-40B4-BE49-F238E27FC236}">
                            <a16:creationId xmlns:a16="http://schemas.microsoft.com/office/drawing/2014/main" id="{A3690E88-8D09-4377-B162-2B991582C361}"/>
                          </a:ext>
                        </a:extLst>
                      </p:cNvPr>
                      <p:cNvPicPr/>
                      <p:nvPr/>
                    </p:nvPicPr>
                    <p:blipFill>
                      <a:blip r:embed="rId11"/>
                      <a:stretch>
                        <a:fillRect/>
                      </a:stretch>
                    </p:blipFill>
                    <p:spPr>
                      <a:xfrm>
                        <a:off x="5427896" y="5003262"/>
                        <a:ext cx="539750" cy="334962"/>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3324DDB9-E6AD-4CC9-9AD7-BB7AC2D332AC}"/>
              </a:ext>
            </a:extLst>
          </p:cNvPr>
          <p:cNvGraphicFramePr>
            <a:graphicFrameLocks noChangeAspect="1"/>
          </p:cNvGraphicFramePr>
          <p:nvPr>
            <p:extLst>
              <p:ext uri="{D42A27DB-BD31-4B8C-83A1-F6EECF244321}">
                <p14:modId xmlns:p14="http://schemas.microsoft.com/office/powerpoint/2010/main" val="1561380815"/>
              </p:ext>
            </p:extLst>
          </p:nvPr>
        </p:nvGraphicFramePr>
        <p:xfrm>
          <a:off x="5841929" y="3626699"/>
          <a:ext cx="390525" cy="333375"/>
        </p:xfrm>
        <a:graphic>
          <a:graphicData uri="http://schemas.openxmlformats.org/presentationml/2006/ole">
            <mc:AlternateContent xmlns:mc="http://schemas.openxmlformats.org/markup-compatibility/2006">
              <mc:Choice xmlns:v="urn:schemas-microsoft-com:vml" Requires="v">
                <p:oleObj name="Equation" r:id="rId12" imgW="266400" imgH="228600" progId="Equation.DSMT4">
                  <p:embed/>
                </p:oleObj>
              </mc:Choice>
              <mc:Fallback>
                <p:oleObj name="Equation" r:id="rId12" imgW="266400" imgH="228600" progId="Equation.DSMT4">
                  <p:embed/>
                  <p:pic>
                    <p:nvPicPr>
                      <p:cNvPr id="21" name="Object 20">
                        <a:extLst>
                          <a:ext uri="{FF2B5EF4-FFF2-40B4-BE49-F238E27FC236}">
                            <a16:creationId xmlns:a16="http://schemas.microsoft.com/office/drawing/2014/main" id="{25844530-37F4-493A-B96B-266751858A4C}"/>
                          </a:ext>
                        </a:extLst>
                      </p:cNvPr>
                      <p:cNvPicPr/>
                      <p:nvPr/>
                    </p:nvPicPr>
                    <p:blipFill>
                      <a:blip r:embed="rId13"/>
                      <a:stretch>
                        <a:fillRect/>
                      </a:stretch>
                    </p:blipFill>
                    <p:spPr>
                      <a:xfrm>
                        <a:off x="5841929" y="3626699"/>
                        <a:ext cx="390525" cy="333375"/>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B09FB637-C8F3-4AA4-B5B9-22B2495DB057}"/>
              </a:ext>
            </a:extLst>
          </p:cNvPr>
          <p:cNvGraphicFramePr>
            <a:graphicFrameLocks noChangeAspect="1"/>
          </p:cNvGraphicFramePr>
          <p:nvPr/>
        </p:nvGraphicFramePr>
        <p:xfrm>
          <a:off x="5851292" y="3976149"/>
          <a:ext cx="371475" cy="333375"/>
        </p:xfrm>
        <a:graphic>
          <a:graphicData uri="http://schemas.openxmlformats.org/presentationml/2006/ole">
            <mc:AlternateContent xmlns:mc="http://schemas.openxmlformats.org/markup-compatibility/2006">
              <mc:Choice xmlns:v="urn:schemas-microsoft-com:vml" Requires="v">
                <p:oleObj name="Equation" r:id="rId14" imgW="253800" imgH="228600" progId="Equation.DSMT4">
                  <p:embed/>
                </p:oleObj>
              </mc:Choice>
              <mc:Fallback>
                <p:oleObj name="Equation" r:id="rId14" imgW="253800" imgH="228600" progId="Equation.DSMT4">
                  <p:embed/>
                  <p:pic>
                    <p:nvPicPr>
                      <p:cNvPr id="22" name="Object 21">
                        <a:extLst>
                          <a:ext uri="{FF2B5EF4-FFF2-40B4-BE49-F238E27FC236}">
                            <a16:creationId xmlns:a16="http://schemas.microsoft.com/office/drawing/2014/main" id="{87732DAD-0EF1-48C8-BD2E-37E317277173}"/>
                          </a:ext>
                        </a:extLst>
                      </p:cNvPr>
                      <p:cNvPicPr/>
                      <p:nvPr/>
                    </p:nvPicPr>
                    <p:blipFill>
                      <a:blip r:embed="rId15"/>
                      <a:stretch>
                        <a:fillRect/>
                      </a:stretch>
                    </p:blipFill>
                    <p:spPr>
                      <a:xfrm>
                        <a:off x="5851292" y="3976149"/>
                        <a:ext cx="371475" cy="333375"/>
                      </a:xfrm>
                      <a:prstGeom prst="rect">
                        <a:avLst/>
                      </a:prstGeom>
                    </p:spPr>
                  </p:pic>
                </p:oleObj>
              </mc:Fallback>
            </mc:AlternateContent>
          </a:graphicData>
        </a:graphic>
      </p:graphicFrame>
      <p:cxnSp>
        <p:nvCxnSpPr>
          <p:cNvPr id="37" name="Straight Connector 36">
            <a:extLst>
              <a:ext uri="{FF2B5EF4-FFF2-40B4-BE49-F238E27FC236}">
                <a16:creationId xmlns:a16="http://schemas.microsoft.com/office/drawing/2014/main" id="{00A37AAF-2F12-467F-A8E3-ADC54D4FFE94}"/>
              </a:ext>
            </a:extLst>
          </p:cNvPr>
          <p:cNvCxnSpPr>
            <a:cxnSpLocks/>
          </p:cNvCxnSpPr>
          <p:nvPr/>
        </p:nvCxnSpPr>
        <p:spPr>
          <a:xfrm rot="16200000">
            <a:off x="5485920" y="4024879"/>
            <a:ext cx="0" cy="1556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8FFA55F-1511-4798-8D10-90A1D53EDFE0}"/>
              </a:ext>
            </a:extLst>
          </p:cNvPr>
          <p:cNvCxnSpPr>
            <a:cxnSpLocks/>
          </p:cNvCxnSpPr>
          <p:nvPr/>
        </p:nvCxnSpPr>
        <p:spPr>
          <a:xfrm rot="16200000">
            <a:off x="5485920" y="3830534"/>
            <a:ext cx="0" cy="1556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9" name="Object 38">
            <a:extLst>
              <a:ext uri="{FF2B5EF4-FFF2-40B4-BE49-F238E27FC236}">
                <a16:creationId xmlns:a16="http://schemas.microsoft.com/office/drawing/2014/main" id="{F25F13AB-E86D-48CD-B685-A661C1B69C6B}"/>
              </a:ext>
            </a:extLst>
          </p:cNvPr>
          <p:cNvGraphicFramePr>
            <a:graphicFrameLocks noChangeAspect="1"/>
          </p:cNvGraphicFramePr>
          <p:nvPr>
            <p:extLst>
              <p:ext uri="{D42A27DB-BD31-4B8C-83A1-F6EECF244321}">
                <p14:modId xmlns:p14="http://schemas.microsoft.com/office/powerpoint/2010/main" val="863419834"/>
              </p:ext>
            </p:extLst>
          </p:nvPr>
        </p:nvGraphicFramePr>
        <p:xfrm>
          <a:off x="5556134" y="3330038"/>
          <a:ext cx="1003300" cy="369887"/>
        </p:xfrm>
        <a:graphic>
          <a:graphicData uri="http://schemas.openxmlformats.org/presentationml/2006/ole">
            <mc:AlternateContent xmlns:mc="http://schemas.openxmlformats.org/markup-compatibility/2006">
              <mc:Choice xmlns:v="urn:schemas-microsoft-com:vml" Requires="v">
                <p:oleObj name="Equation" r:id="rId16" imgW="685800" imgH="253800" progId="Equation.DSMT4">
                  <p:embed/>
                </p:oleObj>
              </mc:Choice>
              <mc:Fallback>
                <p:oleObj name="Equation" r:id="rId16" imgW="685800" imgH="253800" progId="Equation.DSMT4">
                  <p:embed/>
                  <p:pic>
                    <p:nvPicPr>
                      <p:cNvPr id="25" name="Object 24">
                        <a:extLst>
                          <a:ext uri="{FF2B5EF4-FFF2-40B4-BE49-F238E27FC236}">
                            <a16:creationId xmlns:a16="http://schemas.microsoft.com/office/drawing/2014/main" id="{3709EDEF-6E6A-4D36-8C4F-80DB2D3B703A}"/>
                          </a:ext>
                        </a:extLst>
                      </p:cNvPr>
                      <p:cNvPicPr/>
                      <p:nvPr/>
                    </p:nvPicPr>
                    <p:blipFill>
                      <a:blip r:embed="rId17"/>
                      <a:stretch>
                        <a:fillRect/>
                      </a:stretch>
                    </p:blipFill>
                    <p:spPr>
                      <a:xfrm>
                        <a:off x="5556134" y="3330038"/>
                        <a:ext cx="1003300" cy="369887"/>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8AC6F0ED-95FC-4623-B4F1-173725D9E213}"/>
              </a:ext>
            </a:extLst>
          </p:cNvPr>
          <p:cNvCxnSpPr>
            <a:cxnSpLocks/>
          </p:cNvCxnSpPr>
          <p:nvPr/>
        </p:nvCxnSpPr>
        <p:spPr>
          <a:xfrm flipV="1">
            <a:off x="5485230" y="3583097"/>
            <a:ext cx="0" cy="32764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2C3678D-43F6-4B72-8CE9-8140C23E49DB}"/>
              </a:ext>
            </a:extLst>
          </p:cNvPr>
          <p:cNvCxnSpPr>
            <a:cxnSpLocks/>
          </p:cNvCxnSpPr>
          <p:nvPr/>
        </p:nvCxnSpPr>
        <p:spPr>
          <a:xfrm flipV="1">
            <a:off x="5485230" y="4102686"/>
            <a:ext cx="0" cy="32764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10CAB0A2-3B52-4C63-A9A4-C230B6E171B6}"/>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84187953"/>
      </p:ext>
    </p:extLst>
  </p:cSld>
  <p:clrMapOvr>
    <a:masterClrMapping/>
  </p:clrMapOvr>
  <mc:AlternateContent xmlns:mc="http://schemas.openxmlformats.org/markup-compatibility/2006">
    <mc:Choice xmlns:p14="http://schemas.microsoft.com/office/powerpoint/2010/main" Requires="p14">
      <p:transition spd="slow" p14:dur="2000" advTm="69758"/>
    </mc:Choice>
    <mc:Fallback>
      <p:transition spd="slow" advTm="69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Adaptive techniques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have two possibilities:</a:t>
            </a:r>
            <a:endParaRPr lang="en-US" i="1" dirty="0">
              <a:latin typeface="Times New Roman" panose="02020603050405020304" pitchFamily="18" charset="0"/>
            </a:endParaRPr>
          </a:p>
          <a:p>
            <a:pPr lvl="1"/>
            <a:r>
              <a:rPr lang="en-US" dirty="0"/>
              <a:t>If </a:t>
            </a:r>
            <a:r>
              <a:rPr lang="en-US" dirty="0">
                <a:latin typeface="Times New Roman" panose="02020603050405020304" pitchFamily="18" charset="0"/>
              </a:rPr>
              <a:t>2|</a:t>
            </a:r>
            <a:r>
              <a:rPr lang="en-US" i="1" dirty="0">
                <a:latin typeface="Times New Roman" panose="02020603050405020304" pitchFamily="18" charset="0"/>
              </a:rPr>
              <a:t>z</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y</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&lt;</a:t>
            </a:r>
            <a:r>
              <a:rPr lang="en-US" dirty="0"/>
              <a:t>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i="1" dirty="0" err="1">
                <a:latin typeface="Times New Roman" panose="02020603050405020304" pitchFamily="18" charset="0"/>
              </a:rPr>
              <a:t>h</a:t>
            </a:r>
            <a:r>
              <a:rPr lang="en-US" dirty="0"/>
              <a:t>, our approximation is too accurate</a:t>
            </a:r>
          </a:p>
          <a:p>
            <a:pPr lvl="2"/>
            <a:r>
              <a:rPr lang="en-US" dirty="0"/>
              <a:t>We could use a larger value of </a:t>
            </a:r>
            <a:r>
              <a:rPr lang="en-US" i="1" dirty="0"/>
              <a:t>h</a:t>
            </a:r>
            <a:r>
              <a:rPr lang="en-US" dirty="0"/>
              <a:t> with the next step</a:t>
            </a:r>
          </a:p>
          <a:p>
            <a:pPr lvl="1"/>
            <a:r>
              <a:rPr lang="en-US" dirty="0"/>
              <a:t>If </a:t>
            </a:r>
            <a:r>
              <a:rPr lang="en-US" dirty="0">
                <a:latin typeface="Times New Roman" panose="02020603050405020304" pitchFamily="18" charset="0"/>
              </a:rPr>
              <a:t>2|</a:t>
            </a:r>
            <a:r>
              <a:rPr lang="en-US" i="1" dirty="0">
                <a:latin typeface="Times New Roman" panose="02020603050405020304" pitchFamily="18" charset="0"/>
              </a:rPr>
              <a:t>z</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y</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dirty="0"/>
              <a:t>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i="1" dirty="0" err="1">
                <a:latin typeface="Times New Roman" panose="02020603050405020304" pitchFamily="18" charset="0"/>
              </a:rPr>
              <a:t>h</a:t>
            </a:r>
            <a:r>
              <a:rPr lang="en-US" dirty="0"/>
              <a:t>, the error is too large</a:t>
            </a:r>
          </a:p>
          <a:p>
            <a:pPr lvl="2"/>
            <a:r>
              <a:rPr lang="en-US" dirty="0"/>
              <a:t>We need to try again with a smaller value of </a:t>
            </a:r>
            <a:r>
              <a:rPr lang="en-US" i="1" dirty="0"/>
              <a:t>h</a:t>
            </a:r>
            <a:endParaRPr lang="en-US" dirty="0"/>
          </a:p>
          <a:p>
            <a:pPr marL="914400" lvl="2" indent="0">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Adaptive algorithms for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8" name="Audio 7">
            <a:hlinkClick r:id="" action="ppaction://media"/>
            <a:extLst>
              <a:ext uri="{FF2B5EF4-FFF2-40B4-BE49-F238E27FC236}">
                <a16:creationId xmlns:a16="http://schemas.microsoft.com/office/drawing/2014/main" id="{87969B21-BA6E-4C54-8BC4-8453F95C2AA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41551021"/>
      </p:ext>
    </p:extLst>
  </p:cSld>
  <p:clrMapOvr>
    <a:masterClrMapping/>
  </p:clrMapOvr>
  <mc:AlternateContent xmlns:mc="http://schemas.openxmlformats.org/markup-compatibility/2006">
    <mc:Choice xmlns:p14="http://schemas.microsoft.com/office/powerpoint/2010/main" Requires="p14">
      <p:transition spd="slow" p14:dur="2000" advTm="77511"/>
    </mc:Choice>
    <mc:Fallback>
      <p:transition spd="slow" advTm="77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Adaptive techniques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Questions:</a:t>
            </a:r>
          </a:p>
          <a:p>
            <a:pPr lvl="1"/>
            <a:r>
              <a:rPr lang="en-US" dirty="0"/>
              <a:t>In the first case, how much larger can we make </a:t>
            </a:r>
            <a:r>
              <a:rPr lang="en-US" i="1" dirty="0">
                <a:latin typeface="Times New Roman" panose="02020603050405020304" pitchFamily="18" charset="0"/>
              </a:rPr>
              <a:t>h</a:t>
            </a:r>
            <a:r>
              <a:rPr lang="en-US" dirty="0"/>
              <a:t>?</a:t>
            </a:r>
          </a:p>
          <a:p>
            <a:pPr lvl="1"/>
            <a:r>
              <a:rPr lang="en-US" dirty="0"/>
              <a:t>In the second case, how much smaller must we make </a:t>
            </a:r>
            <a:r>
              <a:rPr lang="en-US" i="1" dirty="0">
                <a:latin typeface="Times New Roman" panose="02020603050405020304" pitchFamily="18" charset="0"/>
              </a:rPr>
              <a:t>h</a:t>
            </a:r>
            <a:r>
              <a:rPr lang="en-US" dirty="0"/>
              <a:t>?</a:t>
            </a:r>
          </a:p>
          <a:p>
            <a:r>
              <a:rPr lang="en-US" dirty="0"/>
              <a:t>Answers:</a:t>
            </a:r>
          </a:p>
          <a:p>
            <a:pPr lvl="1"/>
            <a:r>
              <a:rPr lang="en-US" dirty="0"/>
              <a:t>We will calculate a scaling factor </a:t>
            </a:r>
            <a:r>
              <a:rPr lang="en-US" i="1" dirty="0"/>
              <a:t>a</a:t>
            </a:r>
            <a:endParaRPr lang="en-US" dirty="0"/>
          </a:p>
          <a:p>
            <a:pPr lvl="2"/>
            <a:r>
              <a:rPr lang="en-US" dirty="0"/>
              <a:t>If </a:t>
            </a:r>
            <a:r>
              <a:rPr lang="en-US" i="1" dirty="0"/>
              <a:t>a</a:t>
            </a:r>
            <a:r>
              <a:rPr lang="en-US" dirty="0"/>
              <a:t> &gt; 1, then </a:t>
            </a:r>
            <a:r>
              <a:rPr lang="en-US" i="1" dirty="0"/>
              <a:t>h</a:t>
            </a:r>
            <a:r>
              <a:rPr lang="en-US" dirty="0"/>
              <a:t> can be made larger, so continue</a:t>
            </a:r>
          </a:p>
          <a:p>
            <a:pPr lvl="2"/>
            <a:r>
              <a:rPr lang="en-US" dirty="0"/>
              <a:t>If </a:t>
            </a:r>
            <a:r>
              <a:rPr lang="en-US" i="1" dirty="0"/>
              <a:t>a</a:t>
            </a:r>
            <a:r>
              <a:rPr lang="en-US" dirty="0"/>
              <a:t> ≤ 1, then </a:t>
            </a:r>
            <a:r>
              <a:rPr lang="en-US" i="1" dirty="0"/>
              <a:t>h</a:t>
            </a:r>
            <a:r>
              <a:rPr lang="en-US" dirty="0"/>
              <a:t> is too large, so try again</a:t>
            </a:r>
          </a:p>
          <a:p>
            <a:r>
              <a:rPr lang="en-US" dirty="0"/>
              <a:t>Question:</a:t>
            </a:r>
          </a:p>
          <a:p>
            <a:pPr lvl="1"/>
            <a:r>
              <a:rPr lang="en-US" dirty="0"/>
              <a:t>Isn’t </a:t>
            </a:r>
            <a:r>
              <a:rPr lang="en-US" i="1" dirty="0">
                <a:latin typeface="Times New Roman" panose="02020603050405020304" pitchFamily="18" charset="0"/>
              </a:rPr>
              <a:t>ah</a:t>
            </a:r>
            <a:r>
              <a:rPr lang="en-US" dirty="0"/>
              <a:t> the “ideal” step size?</a:t>
            </a:r>
          </a:p>
          <a:p>
            <a:r>
              <a:rPr lang="en-US" dirty="0"/>
              <a:t>Answer:</a:t>
            </a:r>
          </a:p>
          <a:p>
            <a:pPr lvl="1"/>
            <a:r>
              <a:rPr lang="en-US" dirty="0"/>
              <a:t>It approximates the ideal step size for the current point</a:t>
            </a:r>
          </a:p>
          <a:p>
            <a:pPr lvl="1"/>
            <a:r>
              <a:rPr lang="en-US" dirty="0"/>
              <a:t>Issue: The chance is 50-50 that the next ideal step size smaller</a:t>
            </a:r>
          </a:p>
          <a:p>
            <a:pPr lvl="1"/>
            <a:r>
              <a:rPr lang="en-US" dirty="0"/>
              <a:t>Solution: Multiply </a:t>
            </a:r>
            <a:r>
              <a:rPr lang="en-US" i="1" dirty="0"/>
              <a:t>a</a:t>
            </a:r>
            <a:r>
              <a:rPr lang="en-US" dirty="0"/>
              <a:t> by 0.9</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Adaptive algorithms for 1st-order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pic>
        <p:nvPicPr>
          <p:cNvPr id="7" name="Audio 6">
            <a:hlinkClick r:id="" action="ppaction://media"/>
            <a:extLst>
              <a:ext uri="{FF2B5EF4-FFF2-40B4-BE49-F238E27FC236}">
                <a16:creationId xmlns:a16="http://schemas.microsoft.com/office/drawing/2014/main" id="{1D188D17-35EB-4324-8556-28901E9A06D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87997745"/>
      </p:ext>
    </p:extLst>
  </p:cSld>
  <p:clrMapOvr>
    <a:masterClrMapping/>
  </p:clrMapOvr>
  <mc:AlternateContent xmlns:mc="http://schemas.openxmlformats.org/markup-compatibility/2006">
    <mc:Choice xmlns:p14="http://schemas.microsoft.com/office/powerpoint/2010/main" Requires="p14">
      <p:transition spd="slow" p14:dur="2000" advTm="151186"/>
    </mc:Choice>
    <mc:Fallback>
      <p:transition spd="slow" advTm="151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9.9|14.8"/>
</p:tagLst>
</file>

<file path=ppt/tags/tag10.xml><?xml version="1.0" encoding="utf-8"?>
<p:tagLst xmlns:a="http://schemas.openxmlformats.org/drawingml/2006/main" xmlns:r="http://schemas.openxmlformats.org/officeDocument/2006/relationships" xmlns:p="http://schemas.openxmlformats.org/presentationml/2006/main">
  <p:tag name="TIMING" val="|8.4|17.2|7.2|18.6|14|18.8|5.9|9.1|10|35.2"/>
</p:tagLst>
</file>

<file path=ppt/tags/tag11.xml><?xml version="1.0" encoding="utf-8"?>
<p:tagLst xmlns:a="http://schemas.openxmlformats.org/drawingml/2006/main" xmlns:r="http://schemas.openxmlformats.org/officeDocument/2006/relationships" xmlns:p="http://schemas.openxmlformats.org/presentationml/2006/main">
  <p:tag name="TIMING" val="|52.7|31.7|12.4"/>
</p:tagLst>
</file>

<file path=ppt/tags/tag12.xml><?xml version="1.0" encoding="utf-8"?>
<p:tagLst xmlns:a="http://schemas.openxmlformats.org/drawingml/2006/main" xmlns:r="http://schemas.openxmlformats.org/officeDocument/2006/relationships" xmlns:p="http://schemas.openxmlformats.org/presentationml/2006/main">
  <p:tag name="TIMING" val="|33.5|35.7|21.7|3|5.2|15.8|16.8"/>
</p:tagLst>
</file>

<file path=ppt/tags/tag13.xml><?xml version="1.0" encoding="utf-8"?>
<p:tagLst xmlns:a="http://schemas.openxmlformats.org/drawingml/2006/main" xmlns:r="http://schemas.openxmlformats.org/officeDocument/2006/relationships" xmlns:p="http://schemas.openxmlformats.org/presentationml/2006/main">
  <p:tag name="TIMING" val="|23.1|30.1|31.2"/>
</p:tagLst>
</file>

<file path=ppt/tags/tag14.xml><?xml version="1.0" encoding="utf-8"?>
<p:tagLst xmlns:a="http://schemas.openxmlformats.org/drawingml/2006/main" xmlns:r="http://schemas.openxmlformats.org/officeDocument/2006/relationships" xmlns:p="http://schemas.openxmlformats.org/presentationml/2006/main">
  <p:tag name="TIMING" val="|30.5|7.1|9.9"/>
</p:tagLst>
</file>

<file path=ppt/tags/tag15.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9.6|11.7"/>
</p:tagLst>
</file>

<file path=ppt/tags/tag3.xml><?xml version="1.0" encoding="utf-8"?>
<p:tagLst xmlns:a="http://schemas.openxmlformats.org/drawingml/2006/main" xmlns:r="http://schemas.openxmlformats.org/officeDocument/2006/relationships" xmlns:p="http://schemas.openxmlformats.org/presentationml/2006/main">
  <p:tag name="TIMING" val="|4.2|5.1|18.1|8.3"/>
</p:tagLst>
</file>

<file path=ppt/tags/tag4.xml><?xml version="1.0" encoding="utf-8"?>
<p:tagLst xmlns:a="http://schemas.openxmlformats.org/drawingml/2006/main" xmlns:r="http://schemas.openxmlformats.org/officeDocument/2006/relationships" xmlns:p="http://schemas.openxmlformats.org/presentationml/2006/main">
  <p:tag name="TIMING" val="|37.2|12.8"/>
</p:tagLst>
</file>

<file path=ppt/tags/tag5.xml><?xml version="1.0" encoding="utf-8"?>
<p:tagLst xmlns:a="http://schemas.openxmlformats.org/drawingml/2006/main" xmlns:r="http://schemas.openxmlformats.org/officeDocument/2006/relationships" xmlns:p="http://schemas.openxmlformats.org/presentationml/2006/main">
  <p:tag name="TIMING" val="|34.3|24.7"/>
</p:tagLst>
</file>

<file path=ppt/tags/tag6.xml><?xml version="1.0" encoding="utf-8"?>
<p:tagLst xmlns:a="http://schemas.openxmlformats.org/drawingml/2006/main" xmlns:r="http://schemas.openxmlformats.org/officeDocument/2006/relationships" xmlns:p="http://schemas.openxmlformats.org/presentationml/2006/main">
  <p:tag name="TIMING" val="|4.7|25.5|8.7|18.9"/>
</p:tagLst>
</file>

<file path=ppt/tags/tag7.xml><?xml version="1.0" encoding="utf-8"?>
<p:tagLst xmlns:a="http://schemas.openxmlformats.org/drawingml/2006/main" xmlns:r="http://schemas.openxmlformats.org/officeDocument/2006/relationships" xmlns:p="http://schemas.openxmlformats.org/presentationml/2006/main">
  <p:tag name="TIMING" val="|2.1|5.5|6.3|10.7|13.4|12.4|2.3|7.3|2|13.7|28.6"/>
</p:tagLst>
</file>

<file path=ppt/tags/tag8.xml><?xml version="1.0" encoding="utf-8"?>
<p:tagLst xmlns:a="http://schemas.openxmlformats.org/drawingml/2006/main" xmlns:r="http://schemas.openxmlformats.org/officeDocument/2006/relationships" xmlns:p="http://schemas.openxmlformats.org/presentationml/2006/main">
  <p:tag name="TIMING" val="|4.8|41.4"/>
</p:tagLst>
</file>

<file path=ppt/tags/tag9.xml><?xml version="1.0" encoding="utf-8"?>
<p:tagLst xmlns:a="http://schemas.openxmlformats.org/drawingml/2006/main" xmlns:r="http://schemas.openxmlformats.org/officeDocument/2006/relationships" xmlns:p="http://schemas.openxmlformats.org/presentationml/2006/main">
  <p:tag name="TIMING" val="|22.7|35.7|52.6|4.3|38.3|25|3.6|1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102168</TotalTime>
  <Words>1766</Words>
  <Application>Microsoft Office PowerPoint</Application>
  <PresentationFormat>On-screen Show (4:3)</PresentationFormat>
  <Paragraphs>208</Paragraphs>
  <Slides>21</Slides>
  <Notes>0</Notes>
  <HiddenSlides>0</HiddenSlides>
  <MMClips>21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2" baseType="lpstr">
      <vt:lpstr>Arial</vt:lpstr>
      <vt:lpstr>Bookman Old Style</vt:lpstr>
      <vt:lpstr>Calibri</vt:lpstr>
      <vt:lpstr>Cambria</vt:lpstr>
      <vt:lpstr>Consolas</vt:lpstr>
      <vt:lpstr>Constantia</vt:lpstr>
      <vt:lpstr>Georgia</vt:lpstr>
      <vt:lpstr>Symbol</vt:lpstr>
      <vt:lpstr>Times New Roman</vt:lpstr>
      <vt:lpstr>Office Theme</vt:lpstr>
      <vt:lpstr>MathType 6.0 Equation</vt:lpstr>
      <vt:lpstr>Adaptive techniques for approximating solutions to 1st-order initial-value problems</vt:lpstr>
      <vt:lpstr>Introduction</vt:lpstr>
      <vt:lpstr>Iterative methods</vt:lpstr>
      <vt:lpstr>Adaptive techniques</vt:lpstr>
      <vt:lpstr>Adaptive techniques</vt:lpstr>
      <vt:lpstr>Adaptive techniques</vt:lpstr>
      <vt:lpstr>Adaptive techniques</vt:lpstr>
      <vt:lpstr>Adaptive techniques</vt:lpstr>
      <vt:lpstr>Adaptive techniques</vt:lpstr>
      <vt:lpstr>Looking ahead</vt:lpstr>
      <vt:lpstr>Warnings</vt:lpstr>
      <vt:lpstr>Data structures?</vt:lpstr>
      <vt:lpstr>Implementation</vt:lpstr>
      <vt:lpstr>Implementation</vt:lpstr>
      <vt:lpstr>Implementation</vt:lpstr>
      <vt:lpstr>Implementation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1723</cp:revision>
  <dcterms:created xsi:type="dcterms:W3CDTF">2020-04-30T19:27:29Z</dcterms:created>
  <dcterms:modified xsi:type="dcterms:W3CDTF">2021-03-15T05:07:46Z</dcterms:modified>
</cp:coreProperties>
</file>